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92" r:id="rId2"/>
  </p:sldMasterIdLst>
  <p:notesMasterIdLst>
    <p:notesMasterId r:id="rId22"/>
  </p:notesMasterIdLst>
  <p:handoutMasterIdLst>
    <p:handoutMasterId r:id="rId23"/>
  </p:handoutMasterIdLst>
  <p:sldIdLst>
    <p:sldId id="419" r:id="rId3"/>
    <p:sldId id="440" r:id="rId4"/>
    <p:sldId id="453" r:id="rId5"/>
    <p:sldId id="457" r:id="rId6"/>
    <p:sldId id="458" r:id="rId7"/>
    <p:sldId id="426" r:id="rId8"/>
    <p:sldId id="437" r:id="rId9"/>
    <p:sldId id="439" r:id="rId10"/>
    <p:sldId id="459" r:id="rId11"/>
    <p:sldId id="425" r:id="rId12"/>
    <p:sldId id="460" r:id="rId13"/>
    <p:sldId id="455" r:id="rId14"/>
    <p:sldId id="461" r:id="rId15"/>
    <p:sldId id="441" r:id="rId16"/>
    <p:sldId id="462" r:id="rId17"/>
    <p:sldId id="464" r:id="rId18"/>
    <p:sldId id="465" r:id="rId19"/>
    <p:sldId id="463" r:id="rId20"/>
    <p:sldId id="447" r:id="rId21"/>
  </p:sldIdLst>
  <p:sldSz cx="12192000" cy="6858000"/>
  <p:notesSz cx="6797675" cy="9928225"/>
  <p:defaultTextStyle>
    <a:defPPr>
      <a:defRPr lang="ru-RU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1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F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2689" autoAdjust="0"/>
  </p:normalViewPr>
  <p:slideViewPr>
    <p:cSldViewPr>
      <p:cViewPr>
        <p:scale>
          <a:sx n="90" d="100"/>
          <a:sy n="90" d="100"/>
        </p:scale>
        <p:origin x="-38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78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Заявки от субъектов МСП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459</c:v>
                </c:pt>
                <c:pt idx="1">
                  <c:v>539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010112"/>
        <c:axId val="106011648"/>
        <c:axId val="0"/>
      </c:bar3DChart>
      <c:catAx>
        <c:axId val="10601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011648"/>
        <c:crosses val="autoZero"/>
        <c:auto val="1"/>
        <c:lblAlgn val="ctr"/>
        <c:lblOffset val="100"/>
        <c:noMultiLvlLbl val="0"/>
      </c:catAx>
      <c:valAx>
        <c:axId val="106011648"/>
        <c:scaling>
          <c:orientation val="minMax"/>
          <c:max val="550"/>
          <c:min val="2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01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6.5082631638508403E-3"/>
          <c:y val="4.01477275437839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Портфель займов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958677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113</c:v>
                </c:pt>
                <c:pt idx="1">
                  <c:v>242</c:v>
                </c:pt>
                <c:pt idx="2">
                  <c:v>278</c:v>
                </c:pt>
                <c:pt idx="3">
                  <c:v>380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9C-48DC-A03E-AE66BE60BA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9"/>
        <c:shape val="box"/>
        <c:axId val="112279552"/>
        <c:axId val="112282240"/>
        <c:axId val="0"/>
      </c:bar3DChart>
      <c:catAx>
        <c:axId val="11227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958677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282240"/>
        <c:crosses val="autoZero"/>
        <c:auto val="1"/>
        <c:lblAlgn val="ctr"/>
        <c:lblOffset val="100"/>
        <c:noMultiLvlLbl val="0"/>
      </c:catAx>
      <c:valAx>
        <c:axId val="11228224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12279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"/>
          <c:y val="0.2003393673823031"/>
          <c:w val="1"/>
          <c:h val="0.717432242894085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План, тыс. руб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895690019299733E-3"/>
                  <c:y val="-2.5091002960455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Black" panose="020B0A04020102020204" pitchFamily="34" charset="0"/>
                      </a:rPr>
                      <a:t>51281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803275045942075E-3"/>
                  <c:y val="-4.044912739751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4795273828973E-2"/>
                  <c:y val="-3.1436049589261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811673019937676E-4"/>
                  <c:y val="-1.09088059322547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61503207904847E-3"/>
                  <c:y val="-3.0825659893998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597455300965514E-2"/>
                  <c:y val="-1.768855748054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2015</c:v>
                </c:pt>
                <c:pt idx="2">
                  <c:v>2016*</c:v>
                </c:pt>
                <c:pt idx="4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51281</c:v>
                </c:pt>
                <c:pt idx="2">
                  <c:v>144673</c:v>
                </c:pt>
                <c:pt idx="4">
                  <c:v>91560</c:v>
                </c:pt>
                <c:pt idx="6">
                  <c:v>163541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Факт, тыс. руб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7.3550570883745029E-3"/>
                  <c:y val="-2.18559722380738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Black" panose="020B0A04020102020204" pitchFamily="34" charset="0"/>
                      </a:rPr>
                      <a:t>75472</a:t>
                    </a:r>
                    <a:endParaRPr lang="en-US" sz="1400" dirty="0">
                      <a:latin typeface="Arial Black" panose="020B0A0402010202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441945430471349E-2"/>
                  <c:y val="-3.120914386565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510707371312112E-2"/>
                  <c:y val="-2.4316461831703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697441025071289E-2"/>
                  <c:y val="-1.59063269428308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Black" panose="020B0A04020102020204" pitchFamily="34" charset="0"/>
                      </a:rPr>
                      <a:t>115118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010849432030321E-2"/>
                  <c:y val="-1.97157243888170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Black" panose="020B0A04020102020204" pitchFamily="34" charset="0"/>
                      </a:rPr>
                      <a:t>115118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565199495138062E-2"/>
                  <c:y val="-2.27233242040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Black" panose="020B0A04020102020204" pitchFamily="34" charset="0"/>
                      </a:rPr>
                      <a:t>0**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2015</c:v>
                </c:pt>
                <c:pt idx="2">
                  <c:v>2016*</c:v>
                </c:pt>
                <c:pt idx="4">
                  <c:v>2017</c:v>
                </c:pt>
                <c:pt idx="6">
                  <c:v>2018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75472</c:v>
                </c:pt>
                <c:pt idx="2">
                  <c:v>133125</c:v>
                </c:pt>
                <c:pt idx="4">
                  <c:v>115118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4"/>
        <c:gapDepth val="112"/>
        <c:shape val="cylinder"/>
        <c:axId val="106316544"/>
        <c:axId val="106318080"/>
        <c:axId val="0"/>
      </c:bar3DChart>
      <c:catAx>
        <c:axId val="106316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defRPr>
            </a:pPr>
            <a:endParaRPr lang="ru-RU"/>
          </a:p>
        </c:txPr>
        <c:crossAx val="106318080"/>
        <c:crosses val="autoZero"/>
        <c:auto val="1"/>
        <c:lblAlgn val="ctr"/>
        <c:lblOffset val="100"/>
        <c:noMultiLvlLbl val="0"/>
      </c:catAx>
      <c:valAx>
        <c:axId val="106318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6316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2548574598326244E-2"/>
          <c:y val="0.15334063544684487"/>
          <c:w val="0.78389021590193675"/>
          <c:h val="7.574739607702385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0.19672</cdr:x>
      <cdr:y>0.43311</cdr:y>
    </cdr:from>
    <cdr:to>
      <cdr:x>0.28688</cdr:x>
      <cdr:y>0.5282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1728192" y="2420620"/>
          <a:ext cx="792053" cy="531455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0.45902</cdr:x>
      <cdr:y>0.43311</cdr:y>
    </cdr:from>
    <cdr:to>
      <cdr:x>0.54351</cdr:x>
      <cdr:y>0.49752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>
          <a:off x="4032448" y="2420620"/>
          <a:ext cx="742258" cy="360019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0.08229</cdr:x>
      <cdr:y>0.31143</cdr:y>
    </cdr:from>
    <cdr:to>
      <cdr:x>0.28475</cdr:x>
      <cdr:y>0.41768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936104" y="1906164"/>
          <a:ext cx="2303109" cy="6503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rPr>
            <a:t>Рост финансирования в 2,8 раза </a:t>
          </a:r>
          <a:endParaRPr lang="ru-RU" sz="1400" dirty="0">
            <a:solidFill>
              <a:schemeClr val="tx1">
                <a:lumMod val="65000"/>
                <a:lumOff val="35000"/>
              </a:schemeClr>
            </a:solidFill>
            <a:latin typeface="Arial Black" panose="020B0A04020102020204" pitchFamily="34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0.7377</cdr:x>
      <cdr:y>0.39445</cdr:y>
    </cdr:from>
    <cdr:to>
      <cdr:x>0.81967</cdr:x>
      <cdr:y>0.48464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6480720" y="2204596"/>
          <a:ext cx="720080" cy="504056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00B05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0.02805</cdr:x>
      <cdr:y>0.00084</cdr:y>
    </cdr:from>
    <cdr:to>
      <cdr:x>0.91641</cdr:x>
      <cdr:y>0.16811</cdr:y>
    </cdr:to>
    <cdr:sp macro="" textlink="">
      <cdr:nvSpPr>
        <cdr:cNvPr id="7" name="Заголовок 1">
          <a:extLst xmlns:a="http://schemas.openxmlformats.org/drawingml/2006/main">
            <a:ext uri="{FF2B5EF4-FFF2-40B4-BE49-F238E27FC236}">
              <a16:creationId xmlns:lc="http://schemas.openxmlformats.org/drawingml/2006/lockedCanvas" xmlns:a16="http://schemas.microsoft.com/office/drawing/2014/main" xmlns="" xmlns:p="http://schemas.openxmlformats.org/presentationml/2006/main" xmlns:r="http://schemas.openxmlformats.org/officeDocument/2006/relationships" id="{2A07DAB2-5EB8-4F18-8733-E28586C5E90D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14151" y="5175"/>
          <a:ext cx="9948448" cy="10263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31" tIns="45716" rIns="91431" bIns="45716" rtlCol="0" anchor="ctr">
          <a:normAutofit/>
        </a:bodyPr>
        <a:lstStyle xmlns:a="http://schemas.openxmlformats.org/drawingml/2006/main">
          <a:lvl1pPr algn="l" defTabSz="914314" rtl="0" eaLnBrk="1" latinLnBrk="0" hangingPunct="1">
            <a:lnSpc>
              <a:spcPct val="90000"/>
            </a:lnSpc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rPr>
            <a:t>Финансовая поддержка субъектов МСП в муниципальных программах Московской области</a:t>
          </a:r>
          <a:endParaRPr lang="ru-RU" sz="2400" dirty="0">
            <a:solidFill>
              <a:schemeClr val="tx1">
                <a:lumMod val="85000"/>
                <a:lumOff val="15000"/>
              </a:schemeClr>
            </a:solidFill>
            <a:latin typeface="Impact" panose="020B080603090205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4EAC7-9E02-47CA-B8F9-41D50BA27F96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D7E6C-DB4F-41F2-A166-9BBDB257A4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6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75E4C-24F9-D348-9AEC-84E34135281C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F64EB-14DE-264C-980D-B74C5309E3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2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F64EB-14DE-264C-980D-B74C5309E39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3AF45B-B016-46B5-8094-5DFE35BD3EE4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533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7" indent="0" algn="ctr">
              <a:buNone/>
              <a:defRPr sz="2000"/>
            </a:lvl2pPr>
            <a:lvl3pPr marL="914314" indent="0" algn="ctr">
              <a:buNone/>
              <a:defRPr sz="1800"/>
            </a:lvl3pPr>
            <a:lvl4pPr marL="1371471" indent="0" algn="ctr">
              <a:buNone/>
              <a:defRPr sz="1600"/>
            </a:lvl4pPr>
            <a:lvl5pPr marL="1828627" indent="0" algn="ctr">
              <a:buNone/>
              <a:defRPr sz="1600"/>
            </a:lvl5pPr>
            <a:lvl6pPr marL="2285784" indent="0" algn="ctr">
              <a:buNone/>
              <a:defRPr sz="1600"/>
            </a:lvl6pPr>
            <a:lvl7pPr marL="2742941" indent="0" algn="ctr">
              <a:buNone/>
              <a:defRPr sz="1600"/>
            </a:lvl7pPr>
            <a:lvl8pPr marL="3200098" indent="0" algn="ctr">
              <a:buNone/>
              <a:defRPr sz="1600"/>
            </a:lvl8pPr>
            <a:lvl9pPr marL="3657255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02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40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411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663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Картинка 6"/>
          <p:cNvSpPr>
            <a:spLocks noGrp="1"/>
          </p:cNvSpPr>
          <p:nvPr>
            <p:ph type="clipArt" sz="quarter" idx="13"/>
          </p:nvPr>
        </p:nvSpPr>
        <p:spPr>
          <a:xfrm>
            <a:off x="119336" y="6093296"/>
            <a:ext cx="504057" cy="648072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735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61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4102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3"/>
            <a:ext cx="54102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382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1" indent="0">
              <a:buNone/>
              <a:defRPr sz="1600" b="1"/>
            </a:lvl4pPr>
            <a:lvl5pPr marL="1828627" indent="0">
              <a:buNone/>
              <a:defRPr sz="1600" b="1"/>
            </a:lvl5pPr>
            <a:lvl6pPr marL="2285784" indent="0">
              <a:buNone/>
              <a:defRPr sz="1600" b="1"/>
            </a:lvl6pPr>
            <a:lvl7pPr marL="2742941" indent="0">
              <a:buNone/>
              <a:defRPr sz="1600" b="1"/>
            </a:lvl7pPr>
            <a:lvl8pPr marL="3200098" indent="0">
              <a:buNone/>
              <a:defRPr sz="1600" b="1"/>
            </a:lvl8pPr>
            <a:lvl9pPr marL="365725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9" y="1535114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1" indent="0">
              <a:buNone/>
              <a:defRPr sz="1600" b="1"/>
            </a:lvl4pPr>
            <a:lvl5pPr marL="1828627" indent="0">
              <a:buNone/>
              <a:defRPr sz="1600" b="1"/>
            </a:lvl5pPr>
            <a:lvl6pPr marL="2285784" indent="0">
              <a:buNone/>
              <a:defRPr sz="1600" b="1"/>
            </a:lvl6pPr>
            <a:lvl7pPr marL="2742941" indent="0">
              <a:buNone/>
              <a:defRPr sz="1600" b="1"/>
            </a:lvl7pPr>
            <a:lvl8pPr marL="3200098" indent="0">
              <a:buNone/>
              <a:defRPr sz="1600" b="1"/>
            </a:lvl8pPr>
            <a:lvl9pPr marL="365725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839" y="2174876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18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555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68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87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265" y="273053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61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4" indent="0">
              <a:buNone/>
              <a:defRPr sz="1000"/>
            </a:lvl3pPr>
            <a:lvl4pPr marL="1371471" indent="0">
              <a:buNone/>
              <a:defRPr sz="900"/>
            </a:lvl4pPr>
            <a:lvl5pPr marL="1828627" indent="0">
              <a:buNone/>
              <a:defRPr sz="900"/>
            </a:lvl5pPr>
            <a:lvl6pPr marL="2285784" indent="0">
              <a:buNone/>
              <a:defRPr sz="900"/>
            </a:lvl6pPr>
            <a:lvl7pPr marL="2742941" indent="0">
              <a:buNone/>
              <a:defRPr sz="900"/>
            </a:lvl7pPr>
            <a:lvl8pPr marL="3200098" indent="0">
              <a:buNone/>
              <a:defRPr sz="900"/>
            </a:lvl8pPr>
            <a:lvl9pPr marL="365725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78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9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9" y="612776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7" indent="0">
              <a:buNone/>
              <a:defRPr sz="2800"/>
            </a:lvl2pPr>
            <a:lvl3pPr marL="914314" indent="0">
              <a:buNone/>
              <a:defRPr sz="2400"/>
            </a:lvl3pPr>
            <a:lvl4pPr marL="1371471" indent="0">
              <a:buNone/>
              <a:defRPr sz="2000"/>
            </a:lvl4pPr>
            <a:lvl5pPr marL="1828627" indent="0">
              <a:buNone/>
              <a:defRPr sz="2000"/>
            </a:lvl5pPr>
            <a:lvl6pPr marL="2285784" indent="0">
              <a:buNone/>
              <a:defRPr sz="2000"/>
            </a:lvl6pPr>
            <a:lvl7pPr marL="2742941" indent="0">
              <a:buNone/>
              <a:defRPr sz="2000"/>
            </a:lvl7pPr>
            <a:lvl8pPr marL="3200098" indent="0">
              <a:buNone/>
              <a:defRPr sz="2000"/>
            </a:lvl8pPr>
            <a:lvl9pPr marL="365725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9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4" indent="0">
              <a:buNone/>
              <a:defRPr sz="1000"/>
            </a:lvl3pPr>
            <a:lvl4pPr marL="1371471" indent="0">
              <a:buNone/>
              <a:defRPr sz="900"/>
            </a:lvl4pPr>
            <a:lvl5pPr marL="1828627" indent="0">
              <a:buNone/>
              <a:defRPr sz="900"/>
            </a:lvl5pPr>
            <a:lvl6pPr marL="2285784" indent="0">
              <a:buNone/>
              <a:defRPr sz="900"/>
            </a:lvl6pPr>
            <a:lvl7pPr marL="2742941" indent="0">
              <a:buNone/>
              <a:defRPr sz="900"/>
            </a:lvl7pPr>
            <a:lvl8pPr marL="3200098" indent="0">
              <a:buNone/>
              <a:defRPr sz="900"/>
            </a:lvl8pPr>
            <a:lvl9pPr marL="365725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7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22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1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2" y="274641"/>
            <a:ext cx="80772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62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1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42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1" indent="0">
              <a:buNone/>
              <a:defRPr sz="1600" b="1"/>
            </a:lvl4pPr>
            <a:lvl5pPr marL="1828627" indent="0">
              <a:buNone/>
              <a:defRPr sz="1600" b="1"/>
            </a:lvl5pPr>
            <a:lvl6pPr marL="2285784" indent="0">
              <a:buNone/>
              <a:defRPr sz="1600" b="1"/>
            </a:lvl6pPr>
            <a:lvl7pPr marL="2742941" indent="0">
              <a:buNone/>
              <a:defRPr sz="1600" b="1"/>
            </a:lvl7pPr>
            <a:lvl8pPr marL="3200098" indent="0">
              <a:buNone/>
              <a:defRPr sz="1600" b="1"/>
            </a:lvl8pPr>
            <a:lvl9pPr marL="365725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1" indent="0">
              <a:buNone/>
              <a:defRPr sz="1600" b="1"/>
            </a:lvl4pPr>
            <a:lvl5pPr marL="1828627" indent="0">
              <a:buNone/>
              <a:defRPr sz="1600" b="1"/>
            </a:lvl5pPr>
            <a:lvl6pPr marL="2285784" indent="0">
              <a:buNone/>
              <a:defRPr sz="1600" b="1"/>
            </a:lvl6pPr>
            <a:lvl7pPr marL="2742941" indent="0">
              <a:buNone/>
              <a:defRPr sz="1600" b="1"/>
            </a:lvl7pPr>
            <a:lvl8pPr marL="3200098" indent="0">
              <a:buNone/>
              <a:defRPr sz="1600" b="1"/>
            </a:lvl8pPr>
            <a:lvl9pPr marL="365725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44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17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9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9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7" indent="0">
              <a:buNone/>
              <a:defRPr sz="1400"/>
            </a:lvl2pPr>
            <a:lvl3pPr marL="914314" indent="0">
              <a:buNone/>
              <a:defRPr sz="1200"/>
            </a:lvl3pPr>
            <a:lvl4pPr marL="1371471" indent="0">
              <a:buNone/>
              <a:defRPr sz="1000"/>
            </a:lvl4pPr>
            <a:lvl5pPr marL="1828627" indent="0">
              <a:buNone/>
              <a:defRPr sz="1000"/>
            </a:lvl5pPr>
            <a:lvl6pPr marL="2285784" indent="0">
              <a:buNone/>
              <a:defRPr sz="1000"/>
            </a:lvl6pPr>
            <a:lvl7pPr marL="2742941" indent="0">
              <a:buNone/>
              <a:defRPr sz="1000"/>
            </a:lvl7pPr>
            <a:lvl8pPr marL="3200098" indent="0">
              <a:buNone/>
              <a:defRPr sz="1000"/>
            </a:lvl8pPr>
            <a:lvl9pPr marL="365725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97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9" y="987428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7" indent="0">
              <a:buNone/>
              <a:defRPr sz="2800"/>
            </a:lvl2pPr>
            <a:lvl3pPr marL="914314" indent="0">
              <a:buNone/>
              <a:defRPr sz="2400"/>
            </a:lvl3pPr>
            <a:lvl4pPr marL="1371471" indent="0">
              <a:buNone/>
              <a:defRPr sz="2000"/>
            </a:lvl4pPr>
            <a:lvl5pPr marL="1828627" indent="0">
              <a:buNone/>
              <a:defRPr sz="2000"/>
            </a:lvl5pPr>
            <a:lvl6pPr marL="2285784" indent="0">
              <a:buNone/>
              <a:defRPr sz="2000"/>
            </a:lvl6pPr>
            <a:lvl7pPr marL="2742941" indent="0">
              <a:buNone/>
              <a:defRPr sz="2000"/>
            </a:lvl7pPr>
            <a:lvl8pPr marL="3200098" indent="0">
              <a:buNone/>
              <a:defRPr sz="2000"/>
            </a:lvl8pPr>
            <a:lvl9pPr marL="365725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7" indent="0">
              <a:buNone/>
              <a:defRPr sz="1400"/>
            </a:lvl2pPr>
            <a:lvl3pPr marL="914314" indent="0">
              <a:buNone/>
              <a:defRPr sz="1200"/>
            </a:lvl3pPr>
            <a:lvl4pPr marL="1371471" indent="0">
              <a:buNone/>
              <a:defRPr sz="1000"/>
            </a:lvl4pPr>
            <a:lvl5pPr marL="1828627" indent="0">
              <a:buNone/>
              <a:defRPr sz="1000"/>
            </a:lvl5pPr>
            <a:lvl6pPr marL="2285784" indent="0">
              <a:buNone/>
              <a:defRPr sz="1000"/>
            </a:lvl6pPr>
            <a:lvl7pPr marL="2742941" indent="0">
              <a:buNone/>
              <a:defRPr sz="1000"/>
            </a:lvl7pPr>
            <a:lvl8pPr marL="3200098" indent="0">
              <a:buNone/>
              <a:defRPr sz="1000"/>
            </a:lvl8pPr>
            <a:lvl9pPr marL="3657255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5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132556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3"/>
            <a:ext cx="4114800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2" y="6356353"/>
            <a:ext cx="2743200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E98C-78F2-4F17-A18B-30853EBBEF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47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9" indent="-228579" algn="l" defTabSz="914314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6" indent="-228579" algn="l" defTabSz="91431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3" indent="-228579" algn="l" defTabSz="91431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9" indent="-228579" algn="l" defTabSz="91431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06" indent="-228579" algn="l" defTabSz="91431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3" indent="-228579" algn="l" defTabSz="91431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0" indent="-228579" algn="l" defTabSz="91431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7" indent="-228579" algn="l" defTabSz="91431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4" indent="-228579" algn="l" defTabSz="91431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1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1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31" tIns="45716" rIns="91431" bIns="457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F93CA-F8B4-43EA-8FCA-0816ACF50B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29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70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hf hdr="0" ftr="0" dt="0"/>
  <p:txStyles>
    <p:titleStyle>
      <a:lvl1pPr algn="ctr" defTabSz="91431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7" indent="-342867" algn="l" defTabSz="91431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0" indent="-285723" algn="l" defTabSz="91431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3" indent="-228579" algn="l" defTabSz="9143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9" indent="-228579" algn="l" defTabSz="91431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06" indent="-228579" algn="l" defTabSz="91431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3" indent="-228579" algn="l" defTabSz="9143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0" indent="-228579" algn="l" defTabSz="9143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7" indent="-228579" algn="l" defTabSz="9143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4" indent="-228579" algn="l" defTabSz="91431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1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1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chart" Target="../charts/chart2.xml"/><Relationship Id="rId7" Type="http://schemas.openxmlformats.org/officeDocument/2006/relationships/image" Target="../media/image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5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7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135560" y="332656"/>
            <a:ext cx="8786190" cy="9361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инвестиций и инноваций Московской области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07568" y="2276872"/>
            <a:ext cx="92890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Меры финансовой поддержки субъектов малого и среднего предпринимательства Московской области  в 2018 году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87888" y="5877272"/>
            <a:ext cx="1744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Февраль, 2018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6" name="Picture 7" descr="C:\Users\ChernovSV\Desktop\Презентация\2016-10-3_15-10-13_moher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" y="404667"/>
            <a:ext cx="1235844" cy="160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9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325369"/>
            <a:ext cx="5257800" cy="102635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МОСКОВСКИЙ ОБЛАСТНОЙ </a:t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</a:b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ФОНД МИКРОФИНАНСИРОВАНИЯ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1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479376" y="1133377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РЕЗУЛЬТАТЫ - 2017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97259"/>
              </p:ext>
            </p:extLst>
          </p:nvPr>
        </p:nvGraphicFramePr>
        <p:xfrm>
          <a:off x="3935760" y="2060849"/>
          <a:ext cx="7883512" cy="4320479"/>
        </p:xfrm>
        <a:graphic>
          <a:graphicData uri="http://schemas.openxmlformats.org/drawingml/2006/table">
            <a:tbl>
              <a:tblPr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0986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19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289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63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KPI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201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2017</a:t>
                      </a:r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6989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микрозаймов, шт.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32753" rtl="0" eaLnBrk="1" latinLnBrk="0" hangingPunct="1"/>
                      <a:r>
                        <a:rPr lang="en-US" sz="18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150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413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 микрозаймов, млн. руб.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>
                          <a:solidFill>
                            <a:schemeClr val="tx1"/>
                          </a:solidFill>
                          <a:latin typeface="+mn-lt"/>
                        </a:rPr>
                        <a:t>305,4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278,5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947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Риск портфеля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(PAR&gt;30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дней),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3,5%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4,4%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0161">
                <a:tc>
                  <a:txBody>
                    <a:bodyPr/>
                    <a:lstStyle/>
                    <a:p>
                      <a:pPr marL="0" marR="0" indent="0" algn="ctr" defTabSz="93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Прочие показатели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0161">
                <a:tc>
                  <a:txBody>
                    <a:bodyPr/>
                    <a:lstStyle/>
                    <a:p>
                      <a:pPr marL="0" marR="0" indent="0" algn="l" defTabSz="93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+mn-lt"/>
                        </a:rPr>
                        <a:t>Рассмотрено заявок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206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2669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n-lt"/>
                        </a:rPr>
                        <a:t>Количество микрозаймов начинающим, шт.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0173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n-lt"/>
                        </a:rPr>
                        <a:t>Эффективность размещения средств (норматив 70%)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79%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83%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20173">
                <a:tc>
                  <a:txBody>
                    <a:bodyPr/>
                    <a:lstStyle/>
                    <a:p>
                      <a:pPr marL="0" marR="0" indent="0" algn="l" defTabSz="93275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Портфель микрозаймов, млн. руб.</a:t>
                      </a:r>
                      <a:endParaRPr lang="ru-RU" sz="11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240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275,0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20173"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+mn-lt"/>
                        </a:rPr>
                        <a:t>Средняя</a:t>
                      </a:r>
                      <a:r>
                        <a:rPr lang="ru-RU" sz="1400" b="0" baseline="0" dirty="0">
                          <a:latin typeface="+mn-lt"/>
                        </a:rPr>
                        <a:t> сумма микрозайма, млн. руб.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67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1,83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9" name="Title 1"/>
          <p:cNvSpPr txBox="1">
            <a:spLocks/>
          </p:cNvSpPr>
          <p:nvPr/>
        </p:nvSpPr>
        <p:spPr bwMode="auto">
          <a:xfrm>
            <a:off x="5749883" y="1418234"/>
            <a:ext cx="6106757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marR="0" lvl="0" indent="0" algn="r" defTabSz="91431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Times New Roman" pitchFamily="18" charset="0"/>
              </a:rPr>
              <a:t>Выполнение ключевых показателей </a:t>
            </a:r>
            <a:b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Times New Roman" pitchFamily="18" charset="0"/>
              </a:rPr>
              <a:t>эффективности в 2017 г.</a:t>
            </a:r>
          </a:p>
        </p:txBody>
      </p:sp>
      <p:sp>
        <p:nvSpPr>
          <p:cNvPr id="40" name="Заголовок 25">
            <a:extLst>
              <a:ext uri="{FF2B5EF4-FFF2-40B4-BE49-F238E27FC236}">
                <a16:creationId xmlns="" xmlns:a16="http://schemas.microsoft.com/office/drawing/2014/main" id="{C7A94965-7D57-4AE9-AABF-6FB0D592642D}"/>
              </a:ext>
            </a:extLst>
          </p:cNvPr>
          <p:cNvSpPr txBox="1">
            <a:spLocks/>
          </p:cNvSpPr>
          <p:nvPr/>
        </p:nvSpPr>
        <p:spPr bwMode="auto">
          <a:xfrm>
            <a:off x="479376" y="2005448"/>
            <a:ext cx="2870398" cy="286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rtlCol="0" anchor="ctr">
            <a:sp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За весь период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работы выдано: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1200</a:t>
            </a:r>
          </a:p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м</a:t>
            </a:r>
            <a:r>
              <a:rPr kumimoji="0" lang="ru-RU" sz="1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Calibri" panose="020F0502020204030204" pitchFamily="34" charset="0"/>
              </a:rPr>
              <a:t>икрозаймов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Calibri" panose="020F0502020204030204" pitchFamily="34" charset="0"/>
            </a:endParaRPr>
          </a:p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Calibri" panose="020F0502020204030204" pitchFamily="34" charset="0"/>
              </a:rPr>
              <a:t>1,29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Calibri" panose="020F0502020204030204" pitchFamily="34" charset="0"/>
              </a:rPr>
              <a:t> </a:t>
            </a:r>
          </a:p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Calibri" panose="020F0502020204030204" pitchFamily="34" charset="0"/>
              </a:rPr>
              <a:t>млрд.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cs typeface="Calibri" panose="020F0502020204030204" pitchFamily="34" charset="0"/>
              </a:rPr>
              <a:t>рублей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 Black" panose="020B0A04020102020204" pitchFamily="34" charset="0"/>
              <a:cs typeface="Calibri" panose="020F0502020204030204" pitchFamily="34" charset="0"/>
            </a:endParaRPr>
          </a:p>
        </p:txBody>
      </p:sp>
      <p:pic>
        <p:nvPicPr>
          <p:cNvPr id="42" name="Рисунок 4" descr="Логотип МОФМ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48528" y="304489"/>
            <a:ext cx="1008112" cy="101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325369"/>
            <a:ext cx="5257800" cy="102635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МОСКОВСКИЙ ОБЛАСТНОЙ </a:t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</a:b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ФОНД МИКРОФИНАНСИРОВАНИЯ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D667565-F4AF-43A1-94F6-D4967D7120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147" y="3429000"/>
            <a:ext cx="1226655" cy="1238394"/>
          </a:xfrm>
        </p:spPr>
      </p:pic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1C253DB2-D710-4C02-80FC-47D8EF7FED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8089076"/>
              </p:ext>
            </p:extLst>
          </p:nvPr>
        </p:nvGraphicFramePr>
        <p:xfrm>
          <a:off x="599109" y="3140968"/>
          <a:ext cx="2385890" cy="3479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F43067D-2E9A-4854-BA0C-03CF1DB49CE5}"/>
              </a:ext>
            </a:extLst>
          </p:cNvPr>
          <p:cNvSpPr/>
          <p:nvPr/>
        </p:nvSpPr>
        <p:spPr>
          <a:xfrm>
            <a:off x="8759319" y="1744945"/>
            <a:ext cx="3127880" cy="106723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Максимальная сумма микрозайма для малого и среднего бизнеса увеличится с </a:t>
            </a:r>
            <a:r>
              <a:rPr lang="ru-RU" dirty="0">
                <a:solidFill>
                  <a:srgbClr val="958677"/>
                </a:solidFill>
                <a:latin typeface="Arial Black" panose="020B0A04020102020204" pitchFamily="34" charset="0"/>
              </a:rPr>
              <a:t>3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млн. до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5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млн. рублей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0B0C061E-3E16-4541-BAB3-B89CCD253515}"/>
              </a:ext>
            </a:extLst>
          </p:cNvPr>
          <p:cNvSpPr/>
          <p:nvPr/>
        </p:nvSpPr>
        <p:spPr>
          <a:xfrm>
            <a:off x="9013897" y="3617759"/>
            <a:ext cx="2873302" cy="74206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Срок займов до </a:t>
            </a: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3 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лет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AAC1551D-54B4-4B1D-BE2D-7A4A198CA6AE}"/>
              </a:ext>
            </a:extLst>
          </p:cNvPr>
          <p:cNvSpPr/>
          <p:nvPr/>
        </p:nvSpPr>
        <p:spPr>
          <a:xfrm>
            <a:off x="3831765" y="3499696"/>
            <a:ext cx="2961646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Взаимодействие с 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МФЦ, ТПП МО, коворкингами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. Выездные консультации и прием заявок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AC32016C-AC21-43A1-B7EE-4B4ABA6F2F8D}"/>
              </a:ext>
            </a:extLst>
          </p:cNvPr>
          <p:cNvSpPr/>
          <p:nvPr/>
        </p:nvSpPr>
        <p:spPr>
          <a:xfrm>
            <a:off x="8885580" y="5270230"/>
            <a:ext cx="3001619" cy="73267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Новое!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Предварительная экспресс-оценка заявки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/>
          <p:nvPr/>
        </p:nvSpPr>
        <p:spPr>
          <a:xfrm>
            <a:off x="4514993" y="1746527"/>
            <a:ext cx="3231231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Процентная ставка для приоритетных отраслей</a:t>
            </a:r>
          </a:p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От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8%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до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10,4%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годовых</a:t>
            </a:r>
          </a:p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(для остальных от 10% до 13%) 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DCFFDA19-CB11-4F40-A7D2-E89A33B2C710}"/>
              </a:ext>
            </a:extLst>
          </p:cNvPr>
          <p:cNvSpPr/>
          <p:nvPr/>
        </p:nvSpPr>
        <p:spPr>
          <a:xfrm>
            <a:off x="4514993" y="5270230"/>
            <a:ext cx="3231231" cy="77707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Предоставление займов 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начинающим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предпринимателям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53725266-DFCD-4EAA-B31F-AA837A6B8BE7}"/>
              </a:ext>
            </a:extLst>
          </p:cNvPr>
          <p:cNvCxnSpPr>
            <a:cxnSpLocks/>
          </p:cNvCxnSpPr>
          <p:nvPr/>
        </p:nvCxnSpPr>
        <p:spPr>
          <a:xfrm flipV="1">
            <a:off x="1103244" y="3747722"/>
            <a:ext cx="1063487" cy="815009"/>
          </a:xfrm>
          <a:prstGeom prst="straightConnector1">
            <a:avLst/>
          </a:prstGeom>
          <a:ln w="38100">
            <a:solidFill>
              <a:srgbClr val="9586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89C5C8D-85F4-479C-88A8-505487CA7CAD}"/>
              </a:ext>
            </a:extLst>
          </p:cNvPr>
          <p:cNvSpPr txBox="1"/>
          <p:nvPr/>
        </p:nvSpPr>
        <p:spPr>
          <a:xfrm>
            <a:off x="520147" y="2113692"/>
            <a:ext cx="3504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Дополнительная капитализация</a:t>
            </a:r>
          </a:p>
          <a:p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2018 году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E8E2DC7-2FFC-4726-AAD6-42D0400007E0}"/>
              </a:ext>
            </a:extLst>
          </p:cNvPr>
          <p:cNvSpPr txBox="1"/>
          <p:nvPr/>
        </p:nvSpPr>
        <p:spPr>
          <a:xfrm>
            <a:off x="503529" y="2636912"/>
            <a:ext cx="2574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100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млн. рублей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D3260E9B-EEC9-482C-9841-D23A2BC185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539" y="3699752"/>
            <a:ext cx="612081" cy="578077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85DA49B-5F20-43EB-87FA-7E7C6C6929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667" y="2020511"/>
            <a:ext cx="612601" cy="55331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3CA3469C-7865-4106-B0F4-FF3BA4FCA9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458" y="5348669"/>
            <a:ext cx="631294" cy="575796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E3F70030-13EF-4E45-AB1D-B87667CA058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126" y="2001502"/>
            <a:ext cx="612081" cy="62885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56FACC14-1057-40FE-8C63-0FE76BA2DB4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633" y="5379928"/>
            <a:ext cx="563309" cy="554643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513408E0-321D-4B32-9F63-77538202309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644" y="3699758"/>
            <a:ext cx="610680" cy="647468"/>
          </a:xfrm>
          <a:prstGeom prst="rect">
            <a:avLst/>
          </a:prstGeom>
        </p:spPr>
      </p:pic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F6C23D01-495C-44A2-BAEC-DB6D442C4837}"/>
              </a:ext>
            </a:extLst>
          </p:cNvPr>
          <p:cNvCxnSpPr>
            <a:cxnSpLocks/>
          </p:cNvCxnSpPr>
          <p:nvPr/>
        </p:nvCxnSpPr>
        <p:spPr>
          <a:xfrm flipV="1">
            <a:off x="8130209" y="2984092"/>
            <a:ext cx="531896" cy="53383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8F2BCECB-09DD-4250-AB24-ED2774484B7A}"/>
              </a:ext>
            </a:extLst>
          </p:cNvPr>
          <p:cNvCxnSpPr>
            <a:cxnSpLocks/>
          </p:cNvCxnSpPr>
          <p:nvPr/>
        </p:nvCxnSpPr>
        <p:spPr>
          <a:xfrm flipV="1">
            <a:off x="7213016" y="4641844"/>
            <a:ext cx="126079" cy="4704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89AD6484-DDE7-4539-8D5A-D9F233A6EEB2}"/>
              </a:ext>
            </a:extLst>
          </p:cNvPr>
          <p:cNvCxnSpPr>
            <a:cxnSpLocks/>
          </p:cNvCxnSpPr>
          <p:nvPr/>
        </p:nvCxnSpPr>
        <p:spPr>
          <a:xfrm flipH="1" flipV="1">
            <a:off x="8246525" y="4547289"/>
            <a:ext cx="731227" cy="49185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0084C45E-AF93-4B09-84D0-0B3B42340B98}"/>
              </a:ext>
            </a:extLst>
          </p:cNvPr>
          <p:cNvCxnSpPr>
            <a:cxnSpLocks/>
          </p:cNvCxnSpPr>
          <p:nvPr/>
        </p:nvCxnSpPr>
        <p:spPr>
          <a:xfrm flipH="1" flipV="1">
            <a:off x="7211334" y="2984092"/>
            <a:ext cx="264265" cy="4704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E9060253-D48D-4A82-B2ED-3A389FC14C6F}"/>
              </a:ext>
            </a:extLst>
          </p:cNvPr>
          <p:cNvCxnSpPr>
            <a:cxnSpLocks/>
          </p:cNvCxnSpPr>
          <p:nvPr/>
        </p:nvCxnSpPr>
        <p:spPr>
          <a:xfrm flipH="1" flipV="1">
            <a:off x="6907666" y="4023492"/>
            <a:ext cx="98784" cy="868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2F51B4C8-3D83-4966-933D-75E1A164C9FC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8346591" y="3988791"/>
            <a:ext cx="232948" cy="5940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29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479376" y="1133377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ПЛАНЫ - 2018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31" name="Рисунок 4" descr="Логотип МОФМ_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848528" y="304489"/>
            <a:ext cx="1008112" cy="101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2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60" y="170399"/>
            <a:ext cx="5257800" cy="102635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ФОНД ПОДДЕРЖКИ ВЭД МО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9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479376" y="746463"/>
            <a:ext cx="3528392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РЕЗУЛЬТАТЫ - 2017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 bwMode="auto">
          <a:xfrm>
            <a:off x="5015880" y="1124744"/>
            <a:ext cx="691276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algn="r"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+mn-ea"/>
                <a:cs typeface="Times New Roman" pitchFamily="18" charset="0"/>
              </a:rPr>
              <a:t>Выполнение ключевых показателей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+mn-ea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  <a:ea typeface="+mn-ea"/>
                <a:cs typeface="Times New Roman" pitchFamily="18" charset="0"/>
              </a:rPr>
              <a:t>эффективности деятельности Фонда в 2017 г.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92498"/>
              </p:ext>
            </p:extLst>
          </p:nvPr>
        </p:nvGraphicFramePr>
        <p:xfrm>
          <a:off x="2999656" y="1700808"/>
          <a:ext cx="8928992" cy="4967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3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933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343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585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21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№ </a:t>
                      </a:r>
                      <a:r>
                        <a:rPr lang="ru-RU" sz="1800" dirty="0" err="1"/>
                        <a:t>п</a:t>
                      </a:r>
                      <a:r>
                        <a:rPr lang="ru-RU" sz="1800" dirty="0"/>
                        <a:t>/</a:t>
                      </a:r>
                      <a:r>
                        <a:rPr lang="ru-RU" sz="1800" dirty="0" err="1"/>
                        <a:t>п</a:t>
                      </a:r>
                      <a:endParaRPr lang="ru-RU" sz="1800" b="1" dirty="0"/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/>
                        <a:t>Показатель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План </a:t>
                      </a:r>
                    </a:p>
                    <a:p>
                      <a:pPr algn="ctr"/>
                      <a:r>
                        <a:rPr lang="ru-RU" sz="1800" b="1" dirty="0"/>
                        <a:t>2017 г.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dirty="0" smtClean="0"/>
                        <a:t>Факт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dirty="0" smtClean="0"/>
                        <a:t>2017 г.</a:t>
                      </a:r>
                      <a:endParaRPr lang="ru-RU" sz="1800" b="1" dirty="0" smtClean="0"/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1. 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Количество субъектов МСП, получивших государственную поддержку</a:t>
                      </a:r>
                    </a:p>
                  </a:txBody>
                  <a:tcPr marL="24923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720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840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341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2.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Количество проведенных консультаций для субъектов МСП </a:t>
                      </a:r>
                    </a:p>
                  </a:txBody>
                  <a:tcPr marL="24923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791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1329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113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3.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Количество организованных и проведенных мероприятий</a:t>
                      </a:r>
                    </a:p>
                  </a:txBody>
                  <a:tcPr marL="24923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17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18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4.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Количество экспортных контрактов, заключенных при содействии Фонда</a:t>
                      </a:r>
                    </a:p>
                  </a:txBody>
                  <a:tcPr marL="24923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122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130 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517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5.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Количество субъектов малого и среднего предпринимательства, заключивших экспортные контракты при содействии центра поддержки экспорта </a:t>
                      </a:r>
                    </a:p>
                  </a:txBody>
                  <a:tcPr marL="24923" marR="6594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58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48 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4999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6.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Количество субъектов МСП, осуществляющих экспортную деятельность в Московской области </a:t>
                      </a:r>
                    </a:p>
                  </a:txBody>
                  <a:tcPr marL="24923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700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1627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1402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7.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Количество вновь созданных рабочих мест</a:t>
                      </a:r>
                    </a:p>
                  </a:txBody>
                  <a:tcPr marL="24923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74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Arial"/>
                        </a:rPr>
                        <a:t>74</a:t>
                      </a:r>
                    </a:p>
                  </a:txBody>
                  <a:tcPr marL="63305" marR="63305" marT="35100" marB="351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4" name="Title 1"/>
          <p:cNvSpPr txBox="1">
            <a:spLocks/>
          </p:cNvSpPr>
          <p:nvPr/>
        </p:nvSpPr>
        <p:spPr bwMode="auto">
          <a:xfrm>
            <a:off x="570434" y="5714672"/>
            <a:ext cx="293327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ct val="80000"/>
              </a:lnSpc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+mn-ea"/>
                <a:cs typeface="Times New Roman" pitchFamily="18" charset="0"/>
              </a:rPr>
              <a:t>Начало деятельности – 2017 год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2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Овал 51"/>
          <p:cNvSpPr/>
          <p:nvPr/>
        </p:nvSpPr>
        <p:spPr>
          <a:xfrm>
            <a:off x="3369014" y="4869160"/>
            <a:ext cx="631606" cy="508689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60" y="170399"/>
            <a:ext cx="5257800" cy="102635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ФОНД ПОДДЕРЖКИ ВЭД МО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AAC1551D-54B4-4B1D-BE2D-7A4A198CA6AE}"/>
              </a:ext>
            </a:extLst>
          </p:cNvPr>
          <p:cNvSpPr/>
          <p:nvPr/>
        </p:nvSpPr>
        <p:spPr>
          <a:xfrm>
            <a:off x="8035032" y="2708920"/>
            <a:ext cx="3744416" cy="1368152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Создание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, перевод и (или) модернизация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сайтов 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AC32016C-AC21-43A1-B7EE-4B4ABA6F2F8D}"/>
              </a:ext>
            </a:extLst>
          </p:cNvPr>
          <p:cNvSpPr/>
          <p:nvPr/>
        </p:nvSpPr>
        <p:spPr>
          <a:xfrm>
            <a:off x="4655840" y="5818910"/>
            <a:ext cx="7344816" cy="706434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Новое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!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Перевод материалов на иностранный язык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="" id="{3CA3469C-7865-4106-B0F4-FF3BA4FCA9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570" y="5877272"/>
            <a:ext cx="631294" cy="575796"/>
          </a:xfrm>
          <a:prstGeom prst="rect">
            <a:avLst/>
          </a:prstGeom>
        </p:spPr>
      </p:pic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xmlns="" id="{4D6A784F-715B-4C10-BE3B-894BC506815F}"/>
              </a:ext>
            </a:extLst>
          </p:cNvPr>
          <p:cNvSpPr/>
          <p:nvPr/>
        </p:nvSpPr>
        <p:spPr>
          <a:xfrm>
            <a:off x="5375920" y="2968904"/>
            <a:ext cx="2088232" cy="160683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Бюджет</a:t>
            </a:r>
          </a:p>
          <a:p>
            <a:pPr algn="ctr"/>
            <a:endParaRPr lang="ru-RU" sz="14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20290 </a:t>
            </a:r>
          </a:p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тыс. руб.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2F51B4C8-3D83-4966-933D-75E1A164C9FC}"/>
              </a:ext>
            </a:extLst>
          </p:cNvPr>
          <p:cNvCxnSpPr>
            <a:cxnSpLocks/>
          </p:cNvCxnSpPr>
          <p:nvPr/>
        </p:nvCxnSpPr>
        <p:spPr>
          <a:xfrm flipV="1">
            <a:off x="6137022" y="2584270"/>
            <a:ext cx="0" cy="2493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C3236B3-4B08-400E-8802-24F8E4155AC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51610" y="3157181"/>
            <a:ext cx="1180413" cy="1191709"/>
          </a:xfrm>
          <a:prstGeom prst="rect">
            <a:avLst/>
          </a:prstGeom>
        </p:spPr>
      </p:pic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0084C45E-AF93-4B09-84D0-0B3B42340B98}"/>
              </a:ext>
            </a:extLst>
          </p:cNvPr>
          <p:cNvCxnSpPr>
            <a:cxnSpLocks/>
          </p:cNvCxnSpPr>
          <p:nvPr/>
        </p:nvCxnSpPr>
        <p:spPr>
          <a:xfrm flipH="1" flipV="1">
            <a:off x="4251086" y="3573011"/>
            <a:ext cx="288674" cy="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: скругленные углы 11">
            <a:extLst>
              <a:ext uri="{FF2B5EF4-FFF2-40B4-BE49-F238E27FC236}">
                <a16:creationId xmlns:a16="http://schemas.microsoft.com/office/drawing/2014/main" xmlns="" id="{AAC1551D-54B4-4B1D-BE2D-7A4A198CA6AE}"/>
              </a:ext>
            </a:extLst>
          </p:cNvPr>
          <p:cNvSpPr/>
          <p:nvPr/>
        </p:nvSpPr>
        <p:spPr>
          <a:xfrm>
            <a:off x="4395422" y="1091468"/>
            <a:ext cx="3010315" cy="1368152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Маркетинговых исследования</a:t>
            </a:r>
          </a:p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и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ностранного рынка 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Прямоугольник: скругленные углы 11">
            <a:extLst>
              <a:ext uri="{FF2B5EF4-FFF2-40B4-BE49-F238E27FC236}">
                <a16:creationId xmlns:a16="http://schemas.microsoft.com/office/drawing/2014/main" xmlns="" id="{AAC1551D-54B4-4B1D-BE2D-7A4A198CA6AE}"/>
              </a:ext>
            </a:extLst>
          </p:cNvPr>
          <p:cNvSpPr/>
          <p:nvPr/>
        </p:nvSpPr>
        <p:spPr>
          <a:xfrm>
            <a:off x="7989643" y="1052446"/>
            <a:ext cx="3744416" cy="1368152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445</a:t>
            </a:r>
            <a:r>
              <a:rPr lang="ru-RU" sz="1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Консультаций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по вопросам экспортной деятельности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2F51B4C8-3D83-4966-933D-75E1A164C9FC}"/>
              </a:ext>
            </a:extLst>
          </p:cNvPr>
          <p:cNvCxnSpPr>
            <a:cxnSpLocks/>
          </p:cNvCxnSpPr>
          <p:nvPr/>
        </p:nvCxnSpPr>
        <p:spPr>
          <a:xfrm flipV="1">
            <a:off x="7548387" y="2459797"/>
            <a:ext cx="405578" cy="43458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D3260E9B-EEC9-482C-9841-D23A2BC185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759" y="1486505"/>
            <a:ext cx="612081" cy="578077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D3260E9B-EEC9-482C-9841-D23A2BC185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1486504"/>
            <a:ext cx="612081" cy="578077"/>
          </a:xfrm>
          <a:prstGeom prst="rect">
            <a:avLst/>
          </a:prstGeom>
        </p:spPr>
      </p:pic>
      <p:sp>
        <p:nvSpPr>
          <p:cNvPr id="29" name="Прямоугольник: скругленные углы 11">
            <a:extLst>
              <a:ext uri="{FF2B5EF4-FFF2-40B4-BE49-F238E27FC236}">
                <a16:creationId xmlns:a16="http://schemas.microsoft.com/office/drawing/2014/main" xmlns="" id="{AAC1551D-54B4-4B1D-BE2D-7A4A198CA6AE}"/>
              </a:ext>
            </a:extLst>
          </p:cNvPr>
          <p:cNvSpPr/>
          <p:nvPr/>
        </p:nvSpPr>
        <p:spPr>
          <a:xfrm>
            <a:off x="303195" y="2724828"/>
            <a:ext cx="3744416" cy="133633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7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Международных выставок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/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бизнес-миссий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513408E0-321D-4B32-9F63-7753820230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5" y="3052881"/>
            <a:ext cx="610680" cy="647468"/>
          </a:xfrm>
          <a:prstGeom prst="rect">
            <a:avLst/>
          </a:prstGeom>
        </p:spPr>
      </p:pic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0084C45E-AF93-4B09-84D0-0B3B42340B98}"/>
              </a:ext>
            </a:extLst>
          </p:cNvPr>
          <p:cNvCxnSpPr>
            <a:cxnSpLocks/>
          </p:cNvCxnSpPr>
          <p:nvPr/>
        </p:nvCxnSpPr>
        <p:spPr>
          <a:xfrm flipH="1">
            <a:off x="7570067" y="3573016"/>
            <a:ext cx="386712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: скругленные углы 11">
            <a:extLst>
              <a:ext uri="{FF2B5EF4-FFF2-40B4-BE49-F238E27FC236}">
                <a16:creationId xmlns:a16="http://schemas.microsoft.com/office/drawing/2014/main" xmlns="" id="{AAC1551D-54B4-4B1D-BE2D-7A4A198CA6AE}"/>
              </a:ext>
            </a:extLst>
          </p:cNvPr>
          <p:cNvSpPr/>
          <p:nvPr/>
        </p:nvSpPr>
        <p:spPr>
          <a:xfrm>
            <a:off x="8013746" y="4323704"/>
            <a:ext cx="3744416" cy="133633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Обучающих мероприятия по тематике экспортной деятельности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2F51B4C8-3D83-4966-933D-75E1A164C9FC}"/>
              </a:ext>
            </a:extLst>
          </p:cNvPr>
          <p:cNvCxnSpPr>
            <a:cxnSpLocks/>
          </p:cNvCxnSpPr>
          <p:nvPr/>
        </p:nvCxnSpPr>
        <p:spPr>
          <a:xfrm>
            <a:off x="7547815" y="4607673"/>
            <a:ext cx="319039" cy="38419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2F51B4C8-3D83-4966-933D-75E1A164C9FC}"/>
              </a:ext>
            </a:extLst>
          </p:cNvPr>
          <p:cNvCxnSpPr>
            <a:cxnSpLocks/>
          </p:cNvCxnSpPr>
          <p:nvPr/>
        </p:nvCxnSpPr>
        <p:spPr>
          <a:xfrm flipV="1">
            <a:off x="6195915" y="4799772"/>
            <a:ext cx="0" cy="70265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1" name="Рисунок 40">
            <a:extLst>
              <a:ext uri="{FF2B5EF4-FFF2-40B4-BE49-F238E27FC236}">
                <a16:creationId xmlns="" xmlns:a16="http://schemas.microsoft.com/office/drawing/2014/main" id="{56FACC14-1057-40FE-8C63-0FE76BA2DB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939" y="3145706"/>
            <a:ext cx="563309" cy="554643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xmlns="" id="{D3260E9B-EEC9-482C-9841-D23A2BC185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939" y="4799772"/>
            <a:ext cx="612081" cy="578077"/>
          </a:xfrm>
          <a:prstGeom prst="rect">
            <a:avLst/>
          </a:prstGeom>
        </p:spPr>
      </p:pic>
      <p:sp>
        <p:nvSpPr>
          <p:cNvPr id="47" name="Прямоугольник: скругленные углы 36">
            <a:extLst>
              <a:ext uri="{FF2B5EF4-FFF2-40B4-BE49-F238E27FC236}">
                <a16:creationId xmlns:a16="http://schemas.microsoft.com/office/drawing/2014/main" xmlns="" id="{4D6A784F-715B-4C10-BE3B-894BC506815F}"/>
              </a:ext>
            </a:extLst>
          </p:cNvPr>
          <p:cNvSpPr/>
          <p:nvPr/>
        </p:nvSpPr>
        <p:spPr>
          <a:xfrm>
            <a:off x="303195" y="4608240"/>
            <a:ext cx="3789623" cy="2061120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123" y="4731518"/>
            <a:ext cx="3046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Количество субъектов МСП, получивших государственную поддержку</a:t>
            </a:r>
          </a:p>
        </p:txBody>
      </p:sp>
      <p:sp>
        <p:nvSpPr>
          <p:cNvPr id="53" name="Овал 52"/>
          <p:cNvSpPr/>
          <p:nvPr/>
        </p:nvSpPr>
        <p:spPr>
          <a:xfrm>
            <a:off x="3287777" y="4637345"/>
            <a:ext cx="712843" cy="591855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405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57124" y="5390929"/>
            <a:ext cx="2706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Количество экспортных контрактов, заключенных при содействии Фонда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0282" y="6081897"/>
            <a:ext cx="278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Количество СМСП</a:t>
            </a:r>
            <a:r>
              <a:rPr lang="ru-RU" sz="12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, заключивших контракты</a:t>
            </a:r>
          </a:p>
        </p:txBody>
      </p:sp>
      <p:sp>
        <p:nvSpPr>
          <p:cNvPr id="58" name="Овал 57"/>
          <p:cNvSpPr/>
          <p:nvPr/>
        </p:nvSpPr>
        <p:spPr>
          <a:xfrm>
            <a:off x="3287776" y="5342872"/>
            <a:ext cx="712843" cy="591855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100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3287775" y="6038771"/>
            <a:ext cx="712843" cy="591855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58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15480" y="4304268"/>
            <a:ext cx="164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KPI 2018</a:t>
            </a:r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479376" y="764704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ПЛАНЫ - 2018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6" y="325369"/>
            <a:ext cx="6486304" cy="972201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НЕФИНАНСОВЫЕ МЕРЫ ПОДДЕРЖКИ  ПРЕДПРИНИМАТЕЛЬСТВА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2" name="Прямоугольник: скругленные углы 11">
            <a:extLst>
              <a:ext uri="{FF2B5EF4-FFF2-40B4-BE49-F238E27FC236}">
                <a16:creationId xmlns:a16="http://schemas.microsoft.com/office/drawing/2014/main" xmlns="" id="{AAC1551D-54B4-4B1D-BE2D-7A4A198CA6AE}"/>
              </a:ext>
            </a:extLst>
          </p:cNvPr>
          <p:cNvSpPr/>
          <p:nvPr/>
        </p:nvSpPr>
        <p:spPr>
          <a:xfrm>
            <a:off x="8483740" y="322110"/>
            <a:ext cx="3156876" cy="1383459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Планы на 2018 год 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4" name="Рисунок 40">
            <a:extLst>
              <a:ext uri="{FF2B5EF4-FFF2-40B4-BE49-F238E27FC236}">
                <a16:creationId xmlns:a16="http://schemas.microsoft.com/office/drawing/2014/main" xmlns="" id="{D3260E9B-EEC9-482C-9841-D23A2BC185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477761"/>
            <a:ext cx="1103867" cy="1072156"/>
          </a:xfrm>
          <a:prstGeom prst="rect">
            <a:avLst/>
          </a:prstGeom>
        </p:spPr>
      </p:pic>
      <p:sp>
        <p:nvSpPr>
          <p:cNvPr id="27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524891" y="1916832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Имущественная поддержка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9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531588" y="3068960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Образовательная поддержка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2" name="Прямоугольник: скругленные углы 12">
            <a:extLst>
              <a:ext uri="{FF2B5EF4-FFF2-40B4-BE49-F238E27FC236}">
                <a16:creationId xmlns="" xmlns:a16="http://schemas.microsoft.com/office/drawing/2014/main" id="{AC32016C-AC21-43A1-B7EE-4B4ABA6F2F8D}"/>
              </a:ext>
            </a:extLst>
          </p:cNvPr>
          <p:cNvSpPr/>
          <p:nvPr/>
        </p:nvSpPr>
        <p:spPr>
          <a:xfrm>
            <a:off x="4846107" y="4218831"/>
            <a:ext cx="6696744" cy="1103043"/>
          </a:xfrm>
          <a:prstGeom prst="roundRect">
            <a:avLst>
              <a:gd name="adj" fmla="val 500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Новое!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ПРОЕКТ </a:t>
            </a:r>
          </a:p>
          <a:p>
            <a:pPr algn="ctr"/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ЗАРЕГИСТРИРУЙ СВОЙ БИЗНЕС В ПОДМОСКОВЬЕ» – создание Центра помощи при регистрации предпринимателей</a:t>
            </a:r>
          </a:p>
          <a:p>
            <a:pPr algn="ctr"/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Прямоугольник: скругленные углы 12">
            <a:extLst>
              <a:ext uri="{FF2B5EF4-FFF2-40B4-BE49-F238E27FC236}">
                <a16:creationId xmlns="" xmlns:a16="http://schemas.microsoft.com/office/drawing/2014/main" id="{AC32016C-AC21-43A1-B7EE-4B4ABA6F2F8D}"/>
              </a:ext>
            </a:extLst>
          </p:cNvPr>
          <p:cNvSpPr/>
          <p:nvPr/>
        </p:nvSpPr>
        <p:spPr>
          <a:xfrm>
            <a:off x="4846107" y="3032403"/>
            <a:ext cx="6696744" cy="1103043"/>
          </a:xfrm>
          <a:prstGeom prst="roundRect">
            <a:avLst>
              <a:gd name="adj" fmla="val 500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Новое!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ОНЛАЙН ШКОЛА ДЛЯ БИЗНЕСА (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б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есплатные </a:t>
            </a:r>
            <a:r>
              <a:rPr lang="ru-RU" sz="1600" b="1" dirty="0" err="1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вебинары</a:t>
            </a: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Школа начинающего предпринимателя</a:t>
            </a:r>
            <a:endParaRPr lang="ru-RU" sz="1600" b="1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Прямоугольник: скругленные углы 12">
            <a:extLst>
              <a:ext uri="{FF2B5EF4-FFF2-40B4-BE49-F238E27FC236}">
                <a16:creationId xmlns="" xmlns:a16="http://schemas.microsoft.com/office/drawing/2014/main" id="{AC32016C-AC21-43A1-B7EE-4B4ABA6F2F8D}"/>
              </a:ext>
            </a:extLst>
          </p:cNvPr>
          <p:cNvSpPr/>
          <p:nvPr/>
        </p:nvSpPr>
        <p:spPr>
          <a:xfrm>
            <a:off x="4910534" y="5401792"/>
            <a:ext cx="6696744" cy="1103043"/>
          </a:xfrm>
          <a:prstGeom prst="roundRect">
            <a:avLst>
              <a:gd name="adj" fmla="val 500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Открытие 5 Центров оказания услуг (ЦОУ) 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ежегодно 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на базе кредитных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организаций</a:t>
            </a:r>
          </a:p>
          <a:p>
            <a:pPr marL="285750" indent="-285750">
              <a:spcAft>
                <a:spcPts val="600"/>
              </a:spcAft>
              <a:buFont typeface="Wingdings" charset="2"/>
              <a:buChar char="Ø"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Создание не менее 5 ЦМИТ, развитие 2 ЦМИТ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8" name="Прямоугольник: скругленные углы 12">
            <a:extLst>
              <a:ext uri="{FF2B5EF4-FFF2-40B4-BE49-F238E27FC236}">
                <a16:creationId xmlns="" xmlns:a16="http://schemas.microsoft.com/office/drawing/2014/main" id="{AC32016C-AC21-43A1-B7EE-4B4ABA6F2F8D}"/>
              </a:ext>
            </a:extLst>
          </p:cNvPr>
          <p:cNvSpPr/>
          <p:nvPr/>
        </p:nvSpPr>
        <p:spPr>
          <a:xfrm>
            <a:off x="4846107" y="1822170"/>
            <a:ext cx="6696744" cy="1103043"/>
          </a:xfrm>
          <a:prstGeom prst="roundRect">
            <a:avLst>
              <a:gd name="adj" fmla="val 500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Увеличение количества объектов в </a:t>
            </a:r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Перечнях</a:t>
            </a:r>
            <a:endParaRPr lang="ru-RU" sz="900" b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Пополнение Перечней объектами </a:t>
            </a:r>
            <a:r>
              <a:rPr lang="ru-RU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движимого </a:t>
            </a:r>
            <a:r>
              <a:rPr lang="ru-RU" sz="16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имущетсва</a:t>
            </a:r>
            <a:endParaRPr lang="ru-RU" sz="1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524891" y="4274855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Консультационная поддержка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0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520146" y="5498991"/>
            <a:ext cx="4135694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Impact" panose="020B0806030902050204" pitchFamily="34" charset="0"/>
              </a:rPr>
              <a:t>Развитие инфраструктуры поддержки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0"/>
            <a:ext cx="5257800" cy="102635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Создание сети </a:t>
            </a:r>
            <a:b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</a:b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коворкинг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 – центров «Старт»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F43067D-2E9A-4854-BA0C-03CF1DB49CE5}"/>
              </a:ext>
            </a:extLst>
          </p:cNvPr>
          <p:cNvSpPr/>
          <p:nvPr/>
        </p:nvSpPr>
        <p:spPr>
          <a:xfrm>
            <a:off x="8184232" y="1412776"/>
            <a:ext cx="3744416" cy="995227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Количество проведенных мероприятий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–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629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0B0C061E-3E16-4541-BAB3-B89CCD253515}"/>
              </a:ext>
            </a:extLst>
          </p:cNvPr>
          <p:cNvSpPr/>
          <p:nvPr/>
        </p:nvSpPr>
        <p:spPr>
          <a:xfrm>
            <a:off x="8246634" y="2636912"/>
            <a:ext cx="3674996" cy="886081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Количество резидентов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–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411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/>
          <p:nvPr/>
        </p:nvSpPr>
        <p:spPr>
          <a:xfrm>
            <a:off x="263352" y="1196752"/>
            <a:ext cx="1944216" cy="648071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2016 – 8 ед.  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D3260E9B-EEC9-482C-9841-D23A2BC185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954" y="1584663"/>
            <a:ext cx="612081" cy="578077"/>
          </a:xfrm>
          <a:prstGeom prst="rect">
            <a:avLst/>
          </a:prstGeom>
        </p:spPr>
      </p:pic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xmlns="" id="{BA378A96-1004-4D88-ABFB-4429B5848CB9}"/>
              </a:ext>
            </a:extLst>
          </p:cNvPr>
          <p:cNvCxnSpPr>
            <a:cxnSpLocks/>
          </p:cNvCxnSpPr>
          <p:nvPr/>
        </p:nvCxnSpPr>
        <p:spPr>
          <a:xfrm>
            <a:off x="1343472" y="4005064"/>
            <a:ext cx="0" cy="548769"/>
          </a:xfrm>
          <a:prstGeom prst="straightConnector1">
            <a:avLst/>
          </a:prstGeom>
          <a:ln w="38100">
            <a:solidFill>
              <a:srgbClr val="9586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89C5C8D-85F4-479C-88A8-505487CA7CAD}"/>
              </a:ext>
            </a:extLst>
          </p:cNvPr>
          <p:cNvSpPr txBox="1"/>
          <p:nvPr/>
        </p:nvSpPr>
        <p:spPr>
          <a:xfrm>
            <a:off x="263352" y="4499918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Плановые показатели на 1 </a:t>
            </a:r>
            <a:r>
              <a:rPr lang="ru-RU" altLang="ru-R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коворкинг</a:t>
            </a:r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– центр в год: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alt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80 %</a:t>
            </a:r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altLang="ru-RU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заполняемость</a:t>
            </a:r>
            <a:endParaRPr lang="ru-RU" altLang="ru-RU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alt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50</a:t>
            </a:r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образовательных мероприятий </a:t>
            </a:r>
          </a:p>
          <a:p>
            <a:pPr>
              <a:buFont typeface="Wingdings" pitchFamily="2" charset="2"/>
              <a:buChar char="ü"/>
            </a:pPr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alt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300</a:t>
            </a:r>
            <a:r>
              <a:rPr lang="ru-RU" alt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консультаций </a:t>
            </a:r>
          </a:p>
          <a:p>
            <a:endParaRPr lang="ru-RU" altLang="ru-R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B89C5C8D-85F4-479C-88A8-505487CA7CAD}"/>
              </a:ext>
            </a:extLst>
          </p:cNvPr>
          <p:cNvSpPr txBox="1"/>
          <p:nvPr/>
        </p:nvSpPr>
        <p:spPr>
          <a:xfrm>
            <a:off x="8184232" y="476672"/>
            <a:ext cx="36724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Результаты </a:t>
            </a:r>
          </a:p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(8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коворкинг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– центров  </a:t>
            </a:r>
          </a:p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на 01.12.2017 год) </a:t>
            </a:r>
          </a:p>
        </p:txBody>
      </p:sp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id="{513408E0-321D-4B32-9F63-7753820230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954" y="2780928"/>
            <a:ext cx="610680" cy="647468"/>
          </a:xfrm>
          <a:prstGeom prst="rect">
            <a:avLst/>
          </a:prstGeom>
        </p:spPr>
      </p:pic>
      <p:sp>
        <p:nvSpPr>
          <p:cNvPr id="20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/>
          <p:nvPr/>
        </p:nvSpPr>
        <p:spPr>
          <a:xfrm>
            <a:off x="263352" y="2132856"/>
            <a:ext cx="1944216" cy="648071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2017 – 10 ед.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89C5C8D-85F4-479C-88A8-505487CA7CAD}"/>
              </a:ext>
            </a:extLst>
          </p:cNvPr>
          <p:cNvSpPr txBox="1"/>
          <p:nvPr/>
        </p:nvSpPr>
        <p:spPr>
          <a:xfrm>
            <a:off x="2495600" y="2060848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г.о. Серпухов, г.о. Мытищи, г.о. Клин, г.о. Ступино, Ногинский </a:t>
            </a:r>
            <a:r>
              <a:rPr lang="ru-RU" alt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м.р</a:t>
            </a: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., г.о. Люберцы, г.о. Балашиха, </a:t>
            </a:r>
          </a:p>
          <a:p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Коломенский г.о., Щелковский </a:t>
            </a:r>
            <a:r>
              <a:rPr lang="ru-RU" alt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м.р</a:t>
            </a: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., </a:t>
            </a:r>
          </a:p>
          <a:p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Пушкинский </a:t>
            </a:r>
            <a:r>
              <a:rPr lang="ru-RU" alt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м.р</a:t>
            </a: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23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/>
          <p:nvPr/>
        </p:nvSpPr>
        <p:spPr>
          <a:xfrm>
            <a:off x="263352" y="3068960"/>
            <a:ext cx="1944216" cy="648071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2018 – 12 ед.  </a:t>
            </a:r>
          </a:p>
        </p:txBody>
      </p:sp>
      <p:sp>
        <p:nvSpPr>
          <p:cNvPr id="25" name="Прямоугольник: скругленные углы 47">
            <a:extLst>
              <a:ext uri="{FF2B5EF4-FFF2-40B4-BE49-F238E27FC236}">
                <a16:creationId xmlns:a16="http://schemas.microsoft.com/office/drawing/2014/main" xmlns="" id="{17F91C62-5004-4BA8-BB0A-D6BBBA17C90A}"/>
              </a:ext>
            </a:extLst>
          </p:cNvPr>
          <p:cNvSpPr/>
          <p:nvPr/>
        </p:nvSpPr>
        <p:spPr>
          <a:xfrm>
            <a:off x="2639616" y="2996952"/>
            <a:ext cx="4248472" cy="792088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30 </a:t>
            </a:r>
            <a:r>
              <a:rPr lang="ru-RU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коворкинг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– центров 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 сети «Старт»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56FACC14-1057-40FE-8C63-0FE76BA2DB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3140968"/>
            <a:ext cx="586190" cy="57717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B89C5C8D-85F4-479C-88A8-505487CA7CAD}"/>
              </a:ext>
            </a:extLst>
          </p:cNvPr>
          <p:cNvSpPr txBox="1"/>
          <p:nvPr/>
        </p:nvSpPr>
        <p:spPr>
          <a:xfrm>
            <a:off x="2495600" y="1196752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Одинцовский м.р., Красногорский м.р., </a:t>
            </a:r>
          </a:p>
          <a:p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Сергиево – Посадский м.р., г.о Реутов, </a:t>
            </a:r>
          </a:p>
          <a:p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г.о. Долгопрудный, г.о. Королев, </a:t>
            </a:r>
          </a:p>
          <a:p>
            <a:r>
              <a:rPr lang="ru-RU" alt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Мытищинский</a:t>
            </a:r>
            <a:r>
              <a:rPr lang="ru-RU" alt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 м.р., г.о. Химки</a:t>
            </a:r>
          </a:p>
        </p:txBody>
      </p:sp>
      <p:sp>
        <p:nvSpPr>
          <p:cNvPr id="31" name="Прямоугольник: скругленные углы 12">
            <a:extLst>
              <a:ext uri="{FF2B5EF4-FFF2-40B4-BE49-F238E27FC236}">
                <a16:creationId xmlns:a16="http://schemas.microsoft.com/office/drawing/2014/main" xmlns="" id="{AC32016C-AC21-43A1-B7EE-4B4ABA6F2F8D}"/>
              </a:ext>
            </a:extLst>
          </p:cNvPr>
          <p:cNvSpPr/>
          <p:nvPr/>
        </p:nvSpPr>
        <p:spPr>
          <a:xfrm>
            <a:off x="8184232" y="5229200"/>
            <a:ext cx="3744416" cy="1039090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Количество посетителей, воспользовавшихся услугами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-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12 410 </a:t>
            </a:r>
            <a:endParaRPr lang="ru-RU" sz="1200" dirty="0" smtClean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6" name="Прямоугольник: скругленные углы 10">
            <a:extLst>
              <a:ext uri="{FF2B5EF4-FFF2-40B4-BE49-F238E27FC236}">
                <a16:creationId xmlns:a16="http://schemas.microsoft.com/office/drawing/2014/main" xmlns="" id="{0B0C061E-3E16-4541-BAB3-B89CCD253515}"/>
              </a:ext>
            </a:extLst>
          </p:cNvPr>
          <p:cNvSpPr/>
          <p:nvPr/>
        </p:nvSpPr>
        <p:spPr>
          <a:xfrm>
            <a:off x="8184232" y="3933056"/>
            <a:ext cx="3744416" cy="886081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Количество предоставленных консультаций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–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1 778 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56FACC14-1057-40FE-8C63-0FE76BA2DB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184" y="5445224"/>
            <a:ext cx="586190" cy="577172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3CA3469C-7865-4106-B0F4-FF3BA4FCA97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176" y="4077072"/>
            <a:ext cx="631294" cy="57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9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27561387"/>
              </p:ext>
            </p:extLst>
          </p:nvPr>
        </p:nvGraphicFramePr>
        <p:xfrm>
          <a:off x="551384" y="116632"/>
          <a:ext cx="11375805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735960" y="2132856"/>
            <a:ext cx="201622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Снижение финансирования на 63 % 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900" y="6237312"/>
            <a:ext cx="11617289" cy="521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С 2016 года отсутствие со-финансирования муниципальных программ из федерального бюджета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**Результат по итогам года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05518" y="2124832"/>
            <a:ext cx="19442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Увеличение финансирования на 79 % 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5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36371"/>
              </p:ext>
            </p:extLst>
          </p:nvPr>
        </p:nvGraphicFramePr>
        <p:xfrm>
          <a:off x="479376" y="1844824"/>
          <a:ext cx="11012612" cy="2016224"/>
        </p:xfrm>
        <a:graphic>
          <a:graphicData uri="http://schemas.openxmlformats.org/drawingml/2006/table">
            <a:tbl>
              <a:tblPr/>
              <a:tblGrid>
                <a:gridCol w="2451123"/>
                <a:gridCol w="2946470"/>
                <a:gridCol w="3094855"/>
                <a:gridCol w="2520164"/>
              </a:tblGrid>
              <a:tr h="504056">
                <a:tc gridSpan="4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Количество субъектов МСП, получивших гос. поддержку в рамках муниципальных программ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316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355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289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</a:rPr>
                        <a:t>307*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 gridSpan="4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Количество созданных рабочих мест получателями гос. поддержки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22A35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592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909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1377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-*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c="http://schemas.openxmlformats.org/drawingml/2006/chart" xmlns:cdr="http://schemas.openxmlformats.org/drawingml/2006/chartDrawing" xmlns="" xmlns:a16="http://schemas.microsoft.com/office/drawing/2014/main" xmlns:lc="http://schemas.openxmlformats.org/drawingml/2006/lockedCanvas" id="{2A07DAB2-5EB8-4F18-8733-E28586C5E90D}"/>
              </a:ext>
            </a:extLst>
          </p:cNvPr>
          <p:cNvSpPr>
            <a:spLocks noGrp="1"/>
          </p:cNvSpPr>
          <p:nvPr/>
        </p:nvSpPr>
        <p:spPr>
          <a:xfrm>
            <a:off x="335361" y="116632"/>
            <a:ext cx="8784975" cy="1023807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Результативность финансовой поддержки субъектов МСП  муниципальных программ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5" name="Shape 6"/>
          <p:cNvSpPr>
            <a:spLocks/>
          </p:cNvSpPr>
          <p:nvPr/>
        </p:nvSpPr>
        <p:spPr bwMode="auto">
          <a:xfrm>
            <a:off x="1559496" y="1149226"/>
            <a:ext cx="884237" cy="496888"/>
          </a:xfrm>
          <a:custGeom>
            <a:avLst/>
            <a:gdLst>
              <a:gd name="T0" fmla="*/ 2147483647 w 19679"/>
              <a:gd name="T1" fmla="*/ 2147483647 h 19679"/>
              <a:gd name="T2" fmla="*/ 2147483647 w 19679"/>
              <a:gd name="T3" fmla="*/ 2147483647 h 19679"/>
              <a:gd name="T4" fmla="*/ 2147483647 w 19679"/>
              <a:gd name="T5" fmla="*/ 2147483647 h 19679"/>
              <a:gd name="T6" fmla="*/ 2147483647 w 19679"/>
              <a:gd name="T7" fmla="*/ 2147483647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dash"/>
            <a:miter lim="400000"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201</a:t>
            </a:r>
            <a:r>
              <a:rPr lang="en-US" alt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5</a:t>
            </a:r>
            <a:endParaRPr lang="ru-RU" alt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Shape 6"/>
          <p:cNvSpPr>
            <a:spLocks/>
          </p:cNvSpPr>
          <p:nvPr/>
        </p:nvSpPr>
        <p:spPr bwMode="auto">
          <a:xfrm>
            <a:off x="4223792" y="1149226"/>
            <a:ext cx="915987" cy="473075"/>
          </a:xfrm>
          <a:custGeom>
            <a:avLst/>
            <a:gdLst>
              <a:gd name="T0" fmla="*/ 2147483647 w 19679"/>
              <a:gd name="T1" fmla="*/ 2147483647 h 19679"/>
              <a:gd name="T2" fmla="*/ 2147483647 w 19679"/>
              <a:gd name="T3" fmla="*/ 2147483647 h 19679"/>
              <a:gd name="T4" fmla="*/ 2147483647 w 19679"/>
              <a:gd name="T5" fmla="*/ 2147483647 h 19679"/>
              <a:gd name="T6" fmla="*/ 2147483647 w 19679"/>
              <a:gd name="T7" fmla="*/ 2147483647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dash"/>
            <a:miter lim="400000"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2016</a:t>
            </a:r>
          </a:p>
        </p:txBody>
      </p:sp>
      <p:sp>
        <p:nvSpPr>
          <p:cNvPr id="7" name="Shape 6"/>
          <p:cNvSpPr>
            <a:spLocks/>
          </p:cNvSpPr>
          <p:nvPr/>
        </p:nvSpPr>
        <p:spPr bwMode="auto">
          <a:xfrm>
            <a:off x="7032104" y="1140439"/>
            <a:ext cx="915988" cy="471488"/>
          </a:xfrm>
          <a:custGeom>
            <a:avLst/>
            <a:gdLst>
              <a:gd name="T0" fmla="*/ 2147483647 w 19679"/>
              <a:gd name="T1" fmla="*/ 2147483647 h 19679"/>
              <a:gd name="T2" fmla="*/ 2147483647 w 19679"/>
              <a:gd name="T3" fmla="*/ 2147483647 h 19679"/>
              <a:gd name="T4" fmla="*/ 2147483647 w 19679"/>
              <a:gd name="T5" fmla="*/ 2147483647 h 19679"/>
              <a:gd name="T6" fmla="*/ 2147483647 w 19679"/>
              <a:gd name="T7" fmla="*/ 2147483647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dash"/>
            <a:miter lim="400000"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2017</a:t>
            </a:r>
          </a:p>
        </p:txBody>
      </p:sp>
      <p:sp>
        <p:nvSpPr>
          <p:cNvPr id="8" name="Shape 6"/>
          <p:cNvSpPr>
            <a:spLocks/>
          </p:cNvSpPr>
          <p:nvPr/>
        </p:nvSpPr>
        <p:spPr bwMode="auto">
          <a:xfrm>
            <a:off x="9939069" y="1161926"/>
            <a:ext cx="915988" cy="471488"/>
          </a:xfrm>
          <a:custGeom>
            <a:avLst/>
            <a:gdLst>
              <a:gd name="T0" fmla="*/ 2147483647 w 19679"/>
              <a:gd name="T1" fmla="*/ 2147483647 h 19679"/>
              <a:gd name="T2" fmla="*/ 2147483647 w 19679"/>
              <a:gd name="T3" fmla="*/ 2147483647 h 19679"/>
              <a:gd name="T4" fmla="*/ 2147483647 w 19679"/>
              <a:gd name="T5" fmla="*/ 2147483647 h 19679"/>
              <a:gd name="T6" fmla="*/ 2147483647 w 19679"/>
              <a:gd name="T7" fmla="*/ 2147483647 h 19679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dash"/>
            <a:miter lim="400000"/>
            <a:headEnd/>
            <a:tailEnd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2018</a:t>
            </a:r>
            <a:endParaRPr lang="ru-RU" alt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3940" y="4345631"/>
            <a:ext cx="11017224" cy="2351959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695400" y="4221088"/>
            <a:ext cx="3672408" cy="2476502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C00000"/>
                </a:solidFill>
                <a:latin typeface="Impact" panose="020B0806030902050204" pitchFamily="34" charset="0"/>
              </a:rPr>
              <a:t>Не предусмотрено финансирование муниципальных программ по поддержке МСП в 2018 году</a:t>
            </a:r>
            <a:endParaRPr lang="ru-RU" sz="2400" dirty="0">
              <a:solidFill>
                <a:srgbClr val="C00000"/>
              </a:solidFill>
              <a:latin typeface="Impact" panose="020B080603090205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69935" y="4475169"/>
            <a:ext cx="468164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.о. Восход (ЗАТО)</a:t>
            </a: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г.о.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Звездный городок (ЗАТО)</a:t>
            </a: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г.о.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Краснознаменск (ЗАТО)</a:t>
            </a: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г.о. Молодежный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(ЗАТО)</a:t>
            </a: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г.о. Котельники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3906" y="3689639"/>
            <a:ext cx="11617289" cy="5212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Плановые значения</a:t>
            </a:r>
          </a:p>
        </p:txBody>
      </p:sp>
    </p:spTree>
    <p:extLst>
      <p:ext uri="{BB962C8B-B14F-4D97-AF65-F5344CB8AC3E}">
        <p14:creationId xmlns:p14="http://schemas.microsoft.com/office/powerpoint/2010/main" val="616044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91344" y="5508355"/>
            <a:ext cx="11881320" cy="833747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1344" y="3492131"/>
            <a:ext cx="11881320" cy="1944216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1344" y="1475907"/>
            <a:ext cx="11881320" cy="1944216"/>
          </a:xfrm>
          <a:prstGeom prst="round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5868652" cy="1325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Impact" pitchFamily="34" charset="0"/>
              </a:rPr>
              <a:t>KPI </a:t>
            </a:r>
            <a:r>
              <a:rPr lang="ru-RU" sz="2800" dirty="0" smtClean="0">
                <a:latin typeface="Impact" pitchFamily="34" charset="0"/>
              </a:rPr>
              <a:t>глав муниципальных образований</a:t>
            </a:r>
            <a:endParaRPr lang="ru-RU" sz="2800" dirty="0">
              <a:latin typeface="Impact" pitchFamily="34" charset="0"/>
            </a:endParaRPr>
          </a:p>
        </p:txBody>
      </p:sp>
      <p:sp>
        <p:nvSpPr>
          <p:cNvPr id="18" name="Заголовок 5"/>
          <p:cNvSpPr txBox="1">
            <a:spLocks/>
          </p:cNvSpPr>
          <p:nvPr/>
        </p:nvSpPr>
        <p:spPr>
          <a:xfrm>
            <a:off x="6312024" y="1124744"/>
            <a:ext cx="2160240" cy="864096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Impact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  </a:t>
            </a:r>
            <a:endParaRPr lang="ru-RU" sz="2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Заголовок 5"/>
          <p:cNvSpPr txBox="1">
            <a:spLocks/>
          </p:cNvSpPr>
          <p:nvPr/>
        </p:nvSpPr>
        <p:spPr>
          <a:xfrm>
            <a:off x="8400256" y="764704"/>
            <a:ext cx="1872208" cy="57606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200" dirty="0" smtClean="0">
              <a:solidFill>
                <a:schemeClr val="accent2">
                  <a:lumMod val="75000"/>
                </a:schemeClr>
              </a:solidFill>
              <a:latin typeface="Impact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>
          <a:xfrm>
            <a:off x="8610602" y="6304235"/>
            <a:ext cx="2743200" cy="365125"/>
          </a:xfrm>
        </p:spPr>
        <p:txBody>
          <a:bodyPr/>
          <a:lstStyle/>
          <a:p>
            <a:fld id="{18CAE98C-78F2-4F17-A18B-30853EBBEF36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511824" y="1562179"/>
            <a:ext cx="74168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itchFamily="34" charset="0"/>
              </a:rPr>
              <a:t>Увеличение перечня объектов недвижимого имущества в муниципальной собственности для передачи в аренду субъектам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МСП</a:t>
            </a: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Сохранение льготной ставки арендной платы для социально-ориентированных предпринимателей (до 50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335360" y="1268760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Имущественная поддержка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335360" y="3492131"/>
            <a:ext cx="3672408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 lnSpcReduction="10000"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Улучшение предпринимательского климата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335243" y="5261545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Финансирование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18816" y="3492131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Продолжение проведения встреч Глав муниципальных образований МО с представителями бизнес-сообществ </a:t>
            </a: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Увеличение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прироста количества субъектов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МСП</a:t>
            </a:r>
          </a:p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Увеличение количества вновь созданных предприятий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МСП в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производственной сфере и сфере услуг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11824" y="5569484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Увеличение объема финансирования муниципальных программ (подпрограмм) по развитию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МСП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2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9416" y="234888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 smtClean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за внимание ! </a:t>
            </a:r>
            <a:endParaRPr lang="ru-RU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9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6624736" cy="855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Impact" pitchFamily="34" charset="0"/>
                <a:ea typeface="+mj-ea"/>
                <a:cs typeface="+mj-cs"/>
              </a:rPr>
              <a:t>Динамика развития малого и среднего предпринимательства  Московской  области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201763"/>
              </p:ext>
            </p:extLst>
          </p:nvPr>
        </p:nvGraphicFramePr>
        <p:xfrm>
          <a:off x="335361" y="1268761"/>
          <a:ext cx="11449270" cy="3697936"/>
        </p:xfrm>
        <a:graphic>
          <a:graphicData uri="http://schemas.openxmlformats.org/drawingml/2006/table">
            <a:tbl>
              <a:tblPr/>
              <a:tblGrid>
                <a:gridCol w="6336703"/>
                <a:gridCol w="1800200"/>
                <a:gridCol w="1728192"/>
                <a:gridCol w="1584175"/>
              </a:tblGrid>
              <a:tr h="552196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             Показатели</a:t>
                      </a:r>
                      <a:endParaRPr lang="ru-RU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87313"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2015</a:t>
                      </a:r>
                      <a:endParaRPr lang="ru-RU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69875"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4757">
                <a:tc>
                  <a:txBody>
                    <a:bodyPr/>
                    <a:lstStyle/>
                    <a:p>
                      <a:pPr marL="0" indent="87313"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87313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4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субъектов МСП, ед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indent="87313" algn="just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182563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286 603,0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6987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87313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297 342,0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marL="0" indent="26987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319 378,0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4757">
                <a:tc>
                  <a:txBody>
                    <a:bodyPr/>
                    <a:lstStyle/>
                    <a:p>
                      <a:pPr marL="0" indent="87313"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Доля  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оборота субъектов </a:t>
                      </a: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МСП 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 общем обороте организаций МО, %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27,3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28,4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28,7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69272">
                <a:tc>
                  <a:txBody>
                    <a:bodyPr/>
                    <a:lstStyle/>
                    <a:p>
                      <a:pPr marL="0" indent="87313" algn="just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Доля 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численности работников субъектов МСП </a:t>
                      </a:r>
                      <a:r>
                        <a:rPr lang="ru-RU" sz="14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среднесписочной численности всех организаций МО, %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37,4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39,1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39,5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6954">
                <a:tc>
                  <a:txBody>
                    <a:bodyPr/>
                    <a:lstStyle/>
                    <a:p>
                      <a:pPr marL="0" indent="87313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Доля обрабатывающей промышленности в общем обороте субъектов МСП,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 %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18,1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20,8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21,0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88464" marR="884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4"/>
          <p:cNvGrpSpPr/>
          <p:nvPr/>
        </p:nvGrpSpPr>
        <p:grpSpPr>
          <a:xfrm>
            <a:off x="4655840" y="5229200"/>
            <a:ext cx="1248139" cy="576064"/>
            <a:chOff x="2589870" y="468729"/>
            <a:chExt cx="944046" cy="963641"/>
          </a:xfrm>
        </p:grpSpPr>
        <p:sp>
          <p:nvSpPr>
            <p:cNvPr id="6" name="Овал 5"/>
            <p:cNvSpPr/>
            <p:nvPr/>
          </p:nvSpPr>
          <p:spPr>
            <a:xfrm>
              <a:off x="2589870" y="468729"/>
              <a:ext cx="944046" cy="96364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Овал 4"/>
            <p:cNvSpPr/>
            <p:nvPr/>
          </p:nvSpPr>
          <p:spPr>
            <a:xfrm>
              <a:off x="2728122" y="609851"/>
              <a:ext cx="667542" cy="681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kern="1200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2639616" y="4653137"/>
            <a:ext cx="35523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chemeClr val="tx1"/>
              </a:solidFill>
              <a:latin typeface="Calibri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11824" y="5322694"/>
            <a:ext cx="15361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2 место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96000" y="5301208"/>
            <a:ext cx="4320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 ЦФО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168008" y="6021288"/>
            <a:ext cx="4392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 РФ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35360" y="5589240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Количество  субъектов  МСП</a:t>
            </a:r>
          </a:p>
        </p:txBody>
      </p:sp>
      <p:grpSp>
        <p:nvGrpSpPr>
          <p:cNvPr id="17" name="Группа 4"/>
          <p:cNvGrpSpPr/>
          <p:nvPr/>
        </p:nvGrpSpPr>
        <p:grpSpPr>
          <a:xfrm>
            <a:off x="4631837" y="5949280"/>
            <a:ext cx="1248139" cy="576064"/>
            <a:chOff x="2589870" y="468729"/>
            <a:chExt cx="944046" cy="963641"/>
          </a:xfrm>
        </p:grpSpPr>
        <p:sp>
          <p:nvSpPr>
            <p:cNvPr id="22" name="Овал 21"/>
            <p:cNvSpPr/>
            <p:nvPr/>
          </p:nvSpPr>
          <p:spPr>
            <a:xfrm>
              <a:off x="2589870" y="468729"/>
              <a:ext cx="944046" cy="96364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Овал 4"/>
            <p:cNvSpPr/>
            <p:nvPr/>
          </p:nvSpPr>
          <p:spPr>
            <a:xfrm>
              <a:off x="2728122" y="609851"/>
              <a:ext cx="667542" cy="6813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900" kern="1200" dirty="0"/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4487821" y="6042774"/>
            <a:ext cx="15361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3 место 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6840760" cy="13255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Impact" pitchFamily="34" charset="0"/>
              </a:rPr>
              <a:t>Итоги  финансовой  поддержи  субъектов </a:t>
            </a:r>
            <a:br>
              <a:rPr lang="ru-RU" sz="2400" dirty="0" smtClean="0">
                <a:latin typeface="Impact" pitchFamily="34" charset="0"/>
              </a:rPr>
            </a:br>
            <a:r>
              <a:rPr lang="ru-RU" sz="2400" dirty="0" smtClean="0">
                <a:latin typeface="Impact" pitchFamily="34" charset="0"/>
              </a:rPr>
              <a:t>малого  и среднего  предпринимательства</a:t>
            </a:r>
            <a:br>
              <a:rPr lang="ru-RU" sz="2400" dirty="0" smtClean="0">
                <a:latin typeface="Impact" pitchFamily="34" charset="0"/>
              </a:rPr>
            </a:br>
            <a:r>
              <a:rPr lang="ru-RU" sz="2400" dirty="0" smtClean="0">
                <a:latin typeface="Impact" pitchFamily="34" charset="0"/>
              </a:rPr>
              <a:t>и  поддержки организаций  инфраструктуры</a:t>
            </a:r>
            <a:endParaRPr lang="ru-RU" sz="2400" dirty="0">
              <a:latin typeface="Impact" pitchFamily="34" charset="0"/>
            </a:endParaRPr>
          </a:p>
        </p:txBody>
      </p:sp>
      <p:sp>
        <p:nvSpPr>
          <p:cNvPr id="9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20" y="2276872"/>
            <a:ext cx="2520280" cy="648071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85000" lnSpcReduction="10000"/>
          </a:bodyPr>
          <a:lstStyle/>
          <a:p>
            <a:pPr algn="ctr">
              <a:buNone/>
            </a:pPr>
            <a:r>
              <a:rPr lang="ru-RU" altLang="ru-RU" sz="17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Всего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1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695 002,00</a:t>
            </a: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 тыс. руб. </a:t>
            </a:r>
            <a:endParaRPr lang="ru-RU" altLang="ru-RU" sz="1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 txBox="1">
            <a:spLocks/>
          </p:cNvSpPr>
          <p:nvPr/>
        </p:nvSpPr>
        <p:spPr>
          <a:xfrm>
            <a:off x="1775520" y="3062766"/>
            <a:ext cx="2520280" cy="654266"/>
          </a:xfrm>
          <a:prstGeom prst="roundRect">
            <a:avLst>
              <a:gd name="adj" fmla="val 7500"/>
            </a:avLst>
          </a:prstGeom>
          <a:ln w="38100" cap="flat" cmpd="sng" algn="ctr">
            <a:solidFill>
              <a:srgbClr val="958677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31" tIns="45716" rIns="91431" bIns="45716" rtlCol="0" anchor="ctr">
            <a:normAutofit/>
          </a:bodyPr>
          <a:lstStyle/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 txBox="1">
            <a:spLocks/>
          </p:cNvSpPr>
          <p:nvPr/>
        </p:nvSpPr>
        <p:spPr>
          <a:xfrm>
            <a:off x="1775520" y="3861048"/>
            <a:ext cx="2520280" cy="720080"/>
          </a:xfrm>
          <a:prstGeom prst="roundRect">
            <a:avLst>
              <a:gd name="adj" fmla="val 7500"/>
            </a:avLst>
          </a:prstGeom>
          <a:ln w="38100" cap="flat" cmpd="sng" algn="ctr">
            <a:solidFill>
              <a:srgbClr val="958677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31" tIns="45716" rIns="91431" bIns="45716" rtlCol="0" anchor="ctr">
            <a:normAutofit/>
          </a:bodyPr>
          <a:lstStyle/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 txBox="1">
            <a:spLocks/>
          </p:cNvSpPr>
          <p:nvPr/>
        </p:nvSpPr>
        <p:spPr>
          <a:xfrm>
            <a:off x="6023992" y="3062766"/>
            <a:ext cx="2520280" cy="648072"/>
          </a:xfrm>
          <a:prstGeom prst="roundRect">
            <a:avLst>
              <a:gd name="adj" fmla="val 7500"/>
            </a:avLst>
          </a:prstGeom>
          <a:ln w="38100" cap="flat" cmpd="sng" algn="ctr">
            <a:solidFill>
              <a:srgbClr val="958677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31" tIns="45716" rIns="91431" bIns="45716" rtlCol="0" anchor="ctr">
            <a:normAutofit/>
          </a:bodyPr>
          <a:lstStyle/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 txBox="1">
            <a:spLocks/>
          </p:cNvSpPr>
          <p:nvPr/>
        </p:nvSpPr>
        <p:spPr>
          <a:xfrm>
            <a:off x="6015608" y="3854854"/>
            <a:ext cx="2520280" cy="720080"/>
          </a:xfrm>
          <a:prstGeom prst="roundRect">
            <a:avLst>
              <a:gd name="adj" fmla="val 7500"/>
            </a:avLst>
          </a:prstGeom>
          <a:ln w="38100" cap="flat" cmpd="sng" algn="ctr">
            <a:solidFill>
              <a:srgbClr val="958677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31" tIns="45716" rIns="91431" bIns="45716" rtlCol="0" anchor="ctr">
            <a:normAutofit/>
          </a:bodyPr>
          <a:lstStyle/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79376" y="1556792"/>
            <a:ext cx="1440160" cy="1224136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Заголовок 5"/>
          <p:cNvSpPr txBox="1">
            <a:spLocks/>
          </p:cNvSpPr>
          <p:nvPr/>
        </p:nvSpPr>
        <p:spPr>
          <a:xfrm>
            <a:off x="479376" y="1772816"/>
            <a:ext cx="1296144" cy="864095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92500" lnSpcReduction="20000"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 год </a:t>
            </a:r>
            <a:endParaRPr kumimoji="0" lang="ru-RU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18" name="Заголовок 5"/>
          <p:cNvSpPr txBox="1">
            <a:spLocks/>
          </p:cNvSpPr>
          <p:nvPr/>
        </p:nvSpPr>
        <p:spPr>
          <a:xfrm>
            <a:off x="6312024" y="1124744"/>
            <a:ext cx="2160240" cy="864096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Impact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  </a:t>
            </a:r>
            <a:endParaRPr lang="ru-RU" sz="2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Заголовок 5"/>
          <p:cNvSpPr txBox="1">
            <a:spLocks/>
          </p:cNvSpPr>
          <p:nvPr/>
        </p:nvSpPr>
        <p:spPr>
          <a:xfrm>
            <a:off x="1847528" y="3119702"/>
            <a:ext cx="2376264" cy="576064"/>
          </a:xfrm>
          <a:prstGeom prst="rect">
            <a:avLst/>
          </a:prstGeom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т.ч. из средств федерального бюджета  </a:t>
            </a: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189 465,00 тыс. руб.  </a:t>
            </a:r>
            <a:endParaRPr lang="ru-RU" alt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Заголовок 5"/>
          <p:cNvSpPr txBox="1">
            <a:spLocks/>
          </p:cNvSpPr>
          <p:nvPr/>
        </p:nvSpPr>
        <p:spPr>
          <a:xfrm>
            <a:off x="1775520" y="3861048"/>
            <a:ext cx="2520280" cy="648072"/>
          </a:xfrm>
          <a:prstGeom prst="rect">
            <a:avLst/>
          </a:prstGeom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т.ч. из средств  бюджета  Московской области – </a:t>
            </a: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505 537,00 тыс. руб.</a:t>
            </a:r>
            <a:endParaRPr lang="ru-RU" alt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Заголовок 5"/>
          <p:cNvSpPr txBox="1">
            <a:spLocks/>
          </p:cNvSpPr>
          <p:nvPr/>
        </p:nvSpPr>
        <p:spPr>
          <a:xfrm>
            <a:off x="8904312" y="1988840"/>
            <a:ext cx="1872208" cy="57606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200" dirty="0" smtClean="0">
              <a:solidFill>
                <a:schemeClr val="accent2">
                  <a:lumMod val="75000"/>
                </a:schemeClr>
              </a:solidFill>
              <a:latin typeface="Impact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Заголовок 5"/>
          <p:cNvSpPr txBox="1">
            <a:spLocks/>
          </p:cNvSpPr>
          <p:nvPr/>
        </p:nvSpPr>
        <p:spPr>
          <a:xfrm>
            <a:off x="6087616" y="3062766"/>
            <a:ext cx="2448272" cy="648072"/>
          </a:xfrm>
          <a:prstGeom prst="rect">
            <a:avLst/>
          </a:prstGeom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т.ч. из средств федерального бюджета –</a:t>
            </a: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46 750,00 тыс. руб. </a:t>
            </a:r>
            <a:endParaRPr lang="ru-RU" alt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Заголовок 5"/>
          <p:cNvSpPr txBox="1">
            <a:spLocks/>
          </p:cNvSpPr>
          <p:nvPr/>
        </p:nvSpPr>
        <p:spPr>
          <a:xfrm>
            <a:off x="6023992" y="3854854"/>
            <a:ext cx="2448272" cy="720080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т.ч. из средств бюджета  Московской области – 582 465,60 тыс. руб</a:t>
            </a:r>
            <a:r>
              <a:rPr kumimoji="0" lang="ru-RU" altLang="ru-RU" sz="12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Impact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4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 txBox="1">
            <a:spLocks/>
          </p:cNvSpPr>
          <p:nvPr/>
        </p:nvSpPr>
        <p:spPr>
          <a:xfrm>
            <a:off x="6015608" y="2270678"/>
            <a:ext cx="2520280" cy="648071"/>
          </a:xfrm>
          <a:prstGeom prst="roundRect">
            <a:avLst>
              <a:gd name="adj" fmla="val 7500"/>
            </a:avLst>
          </a:prstGeom>
          <a:ln w="38100" cap="flat" cmpd="sng" algn="ctr">
            <a:solidFill>
              <a:srgbClr val="958677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31" tIns="45716" rIns="91431" bIns="45716" rtlCol="0" anchor="ctr">
            <a:normAutofit fontScale="85000" lnSpcReduction="10000"/>
          </a:bodyPr>
          <a:lstStyle/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alt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Всего </a:t>
            </a:r>
          </a:p>
          <a:p>
            <a:pPr marL="228579" marR="0" lvl="0" indent="-228579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629 215,60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 тыс. руб. </a:t>
            </a:r>
            <a:endParaRPr kumimoji="0" lang="ru-RU" altLang="ru-RU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38002"/>
              </p:ext>
            </p:extLst>
          </p:nvPr>
        </p:nvGraphicFramePr>
        <p:xfrm>
          <a:off x="623392" y="4797152"/>
          <a:ext cx="10729191" cy="146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1087"/>
                <a:gridCol w="1712105"/>
                <a:gridCol w="1597965"/>
                <a:gridCol w="1589726"/>
                <a:gridCol w="1606202"/>
                <a:gridCol w="1712106"/>
              </a:tblGrid>
              <a:tr h="130316">
                <a:tc gridSpan="6">
                  <a:txBody>
                    <a:bodyPr/>
                    <a:lstStyle/>
                    <a:p>
                      <a:pPr algn="l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Субъекты</a:t>
                      </a:r>
                      <a:r>
                        <a:rPr lang="ru-RU" altLang="ru-RU" sz="12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МСП – получатели финансовой поддержки </a:t>
                      </a:r>
                      <a:endParaRPr lang="ru-RU" altLang="ru-RU" sz="12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altLang="ru-RU" sz="12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2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2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2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altLang="ru-RU" sz="12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0316">
                <a:tc>
                  <a:txBody>
                    <a:bodyPr/>
                    <a:lstStyle/>
                    <a:p>
                      <a:pPr algn="l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ИТОГО 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6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Количество субъектов МСП, ед.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234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321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272</a:t>
                      </a:r>
                      <a:endParaRPr 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145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972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6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Общий размер субсидий, тыс. руб.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433 077,6 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551 608,5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481 000,0 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360 000,0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1 825 686,1</a:t>
                      </a:r>
                      <a:r>
                        <a:rPr lang="ru-RU" altLang="ru-RU" sz="12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4799856" y="1556792"/>
            <a:ext cx="1512168" cy="1224136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Заголовок 5"/>
          <p:cNvSpPr txBox="1">
            <a:spLocks/>
          </p:cNvSpPr>
          <p:nvPr/>
        </p:nvSpPr>
        <p:spPr>
          <a:xfrm>
            <a:off x="4827476" y="1736812"/>
            <a:ext cx="1368152" cy="792088"/>
          </a:xfrm>
          <a:prstGeom prst="rect">
            <a:avLst/>
          </a:prstGeom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год 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24" name="Заголовок 5"/>
          <p:cNvSpPr txBox="1">
            <a:spLocks/>
          </p:cNvSpPr>
          <p:nvPr/>
        </p:nvSpPr>
        <p:spPr>
          <a:xfrm>
            <a:off x="8904312" y="620687"/>
            <a:ext cx="3096344" cy="864097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Объем финансовой поддержки субъектов МСП в рамках муниципальных программ </a:t>
            </a: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9840416" y="2780928"/>
            <a:ext cx="1800200" cy="144016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Заголовок 5"/>
          <p:cNvSpPr txBox="1">
            <a:spLocks/>
          </p:cNvSpPr>
          <p:nvPr/>
        </p:nvSpPr>
        <p:spPr>
          <a:xfrm>
            <a:off x="8760296" y="1844824"/>
            <a:ext cx="2088232" cy="1152128"/>
          </a:xfrm>
          <a:prstGeom prst="rect">
            <a:avLst/>
          </a:prstGeom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2016 год –</a:t>
            </a: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alt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133 124,58</a:t>
            </a: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тыс. руб. </a:t>
            </a:r>
            <a:endParaRPr lang="ru-RU" altLang="ru-RU" sz="1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976320" y="1700808"/>
            <a:ext cx="1800200" cy="144016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8" name="Заголовок 5"/>
          <p:cNvSpPr txBox="1">
            <a:spLocks/>
          </p:cNvSpPr>
          <p:nvPr/>
        </p:nvSpPr>
        <p:spPr>
          <a:xfrm>
            <a:off x="9696400" y="2924944"/>
            <a:ext cx="2160240" cy="1152128"/>
          </a:xfrm>
          <a:prstGeom prst="rect">
            <a:avLst/>
          </a:prstGeom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2017 год –</a:t>
            </a: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alt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115 118,91</a:t>
            </a: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тыс. руб. </a:t>
            </a:r>
            <a:endParaRPr lang="ru-RU" altLang="ru-RU" sz="1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0"/>
            <a:ext cx="5698338" cy="1325563"/>
          </a:xfrm>
        </p:spPr>
        <p:txBody>
          <a:bodyPr anchor="t">
            <a:normAutofit/>
          </a:bodyPr>
          <a:lstStyle/>
          <a:p>
            <a:r>
              <a:rPr lang="ru-RU" sz="2400" dirty="0" smtClean="0">
                <a:latin typeface="Impact" pitchFamily="34" charset="0"/>
              </a:rPr>
              <a:t>Результаты  пилотного проекта по приему заявок на субсидии через МФЦ</a:t>
            </a:r>
            <a:endParaRPr lang="ru-RU" sz="2400" dirty="0">
              <a:latin typeface="Impact" pitchFamily="34" charset="0"/>
            </a:endParaRPr>
          </a:p>
        </p:txBody>
      </p:sp>
      <p:sp>
        <p:nvSpPr>
          <p:cNvPr id="18" name="Заголовок 5"/>
          <p:cNvSpPr txBox="1">
            <a:spLocks/>
          </p:cNvSpPr>
          <p:nvPr/>
        </p:nvSpPr>
        <p:spPr>
          <a:xfrm>
            <a:off x="6312024" y="1124744"/>
            <a:ext cx="2160240" cy="864096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Impact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  </a:t>
            </a:r>
            <a:endParaRPr lang="ru-RU" sz="2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Заголовок 5"/>
          <p:cNvSpPr txBox="1">
            <a:spLocks/>
          </p:cNvSpPr>
          <p:nvPr/>
        </p:nvSpPr>
        <p:spPr>
          <a:xfrm>
            <a:off x="8400256" y="764704"/>
            <a:ext cx="1872208" cy="57606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200" dirty="0" smtClean="0">
              <a:solidFill>
                <a:schemeClr val="accent2">
                  <a:lumMod val="75000"/>
                </a:schemeClr>
              </a:solidFill>
              <a:latin typeface="Impact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>
            <a:off x="8112224" y="1426835"/>
            <a:ext cx="4036471" cy="4666461"/>
          </a:xfrm>
          <a:prstGeom prst="homePlate">
            <a:avLst>
              <a:gd name="adj" fmla="val 955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ятиугольник 30"/>
          <p:cNvSpPr/>
          <p:nvPr/>
        </p:nvSpPr>
        <p:spPr>
          <a:xfrm>
            <a:off x="4079776" y="1426835"/>
            <a:ext cx="3907845" cy="4666461"/>
          </a:xfrm>
          <a:prstGeom prst="homePlate">
            <a:avLst>
              <a:gd name="adj" fmla="val 955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ятиугольник 40"/>
          <p:cNvSpPr/>
          <p:nvPr/>
        </p:nvSpPr>
        <p:spPr>
          <a:xfrm>
            <a:off x="27915" y="1426835"/>
            <a:ext cx="3984343" cy="4666461"/>
          </a:xfrm>
          <a:prstGeom prst="homePlate">
            <a:avLst>
              <a:gd name="adj" fmla="val 955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29" y="2920881"/>
            <a:ext cx="3456384" cy="265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119336" y="1412776"/>
            <a:ext cx="2699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15289"/>
                </a:solidFill>
              </a:rPr>
              <a:t>Прием заявок в 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105 МФЦ</a:t>
            </a:r>
          </a:p>
          <a:p>
            <a:r>
              <a:rPr lang="ru-RU" sz="2000" b="1" dirty="0" smtClean="0">
                <a:solidFill>
                  <a:srgbClr val="015289"/>
                </a:solidFill>
              </a:rPr>
              <a:t>Московской области</a:t>
            </a:r>
          </a:p>
        </p:txBody>
      </p:sp>
      <p:graphicFrame>
        <p:nvGraphicFramePr>
          <p:cNvPr id="46" name="Диаграмма 45"/>
          <p:cNvGraphicFramePr/>
          <p:nvPr>
            <p:extLst>
              <p:ext uri="{D42A27DB-BD31-4B8C-83A1-F6EECF244321}">
                <p14:modId xmlns:p14="http://schemas.microsoft.com/office/powerpoint/2010/main" val="3659039013"/>
              </p:ext>
            </p:extLst>
          </p:nvPr>
        </p:nvGraphicFramePr>
        <p:xfrm>
          <a:off x="4105647" y="2751617"/>
          <a:ext cx="3688075" cy="341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8" name="Picture 2" descr="C:\Users\Роман\Desktop\green-checkmark-and-red-minus-14747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539" y="1671497"/>
            <a:ext cx="792088" cy="75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Прямоугольник 48"/>
          <p:cNvSpPr/>
          <p:nvPr/>
        </p:nvSpPr>
        <p:spPr>
          <a:xfrm>
            <a:off x="4825727" y="1599289"/>
            <a:ext cx="2640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Результат –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рост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числа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заявок на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17,5%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210150" y="1556792"/>
            <a:ext cx="3007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0" dirty="0" smtClean="0">
                <a:solidFill>
                  <a:srgbClr val="015289"/>
                </a:solidFill>
                <a:cs typeface="Arial"/>
              </a:rPr>
              <a:t>Итоги рассмотрения</a:t>
            </a:r>
            <a:endParaRPr lang="ru-RU" sz="2000" b="1" kern="0" dirty="0">
              <a:solidFill>
                <a:srgbClr val="015289"/>
              </a:solidFill>
              <a:cs typeface="Arial"/>
            </a:endParaRPr>
          </a:p>
        </p:txBody>
      </p:sp>
      <p:sp>
        <p:nvSpPr>
          <p:cNvPr id="51" name="AutoShape 72"/>
          <p:cNvSpPr>
            <a:spLocks noChangeArrowheads="1"/>
          </p:cNvSpPr>
          <p:nvPr/>
        </p:nvSpPr>
        <p:spPr bwMode="auto">
          <a:xfrm>
            <a:off x="8188255" y="2658197"/>
            <a:ext cx="2531228" cy="399470"/>
          </a:xfrm>
          <a:prstGeom prst="roundRect">
            <a:avLst>
              <a:gd name="adj" fmla="val 32051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sz="2000" dirty="0" smtClean="0">
                <a:solidFill>
                  <a:srgbClr val="000000"/>
                </a:solidFill>
              </a:rPr>
              <a:t>310 – заявок подано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2" name="AutoShape 73"/>
          <p:cNvSpPr>
            <a:spLocks noChangeArrowheads="1"/>
          </p:cNvSpPr>
          <p:nvPr/>
        </p:nvSpPr>
        <p:spPr bwMode="auto">
          <a:xfrm>
            <a:off x="8188255" y="2225260"/>
            <a:ext cx="3604563" cy="343586"/>
          </a:xfrm>
          <a:prstGeom prst="roundRect">
            <a:avLst>
              <a:gd name="adj" fmla="val 32051"/>
            </a:avLst>
          </a:prstGeom>
          <a:solidFill>
            <a:srgbClr val="345598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Модернизация</a:t>
            </a:r>
            <a:endParaRPr lang="ru-RU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AutoShape 73"/>
          <p:cNvSpPr>
            <a:spLocks noChangeArrowheads="1"/>
          </p:cNvSpPr>
          <p:nvPr/>
        </p:nvSpPr>
        <p:spPr bwMode="auto">
          <a:xfrm>
            <a:off x="8188255" y="3993770"/>
            <a:ext cx="3615511" cy="621953"/>
          </a:xfrm>
          <a:prstGeom prst="roundRect">
            <a:avLst>
              <a:gd name="adj" fmla="val 32051"/>
            </a:avLst>
          </a:prstGeom>
          <a:solidFill>
            <a:srgbClr val="345598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Социальное</a:t>
            </a:r>
          </a:p>
          <a:p>
            <a:r>
              <a:rPr lang="ru-RU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предпринимательство</a:t>
            </a:r>
            <a:endParaRPr lang="ru-RU" b="1" dirty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027709" y="3471643"/>
            <a:ext cx="296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kern="0" dirty="0" smtClean="0">
                <a:solidFill>
                  <a:srgbClr val="00B050"/>
                </a:solidFill>
                <a:cs typeface="Arial"/>
              </a:rPr>
              <a:t>84 заявителя</a:t>
            </a:r>
            <a:endParaRPr lang="ru-RU" sz="2000" b="1" kern="0" dirty="0" smtClean="0">
              <a:solidFill>
                <a:srgbClr val="015289"/>
              </a:solidFill>
              <a:cs typeface="Arial"/>
            </a:endParaRPr>
          </a:p>
        </p:txBody>
      </p:sp>
      <p:sp>
        <p:nvSpPr>
          <p:cNvPr id="55" name="AutoShape 72"/>
          <p:cNvSpPr>
            <a:spLocks noChangeArrowheads="1"/>
          </p:cNvSpPr>
          <p:nvPr/>
        </p:nvSpPr>
        <p:spPr bwMode="auto">
          <a:xfrm>
            <a:off x="8199203" y="3090245"/>
            <a:ext cx="3604563" cy="399470"/>
          </a:xfrm>
          <a:prstGeom prst="roundRect">
            <a:avLst>
              <a:gd name="adj" fmla="val 32051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 smtClean="0">
                <a:solidFill>
                  <a:srgbClr val="000000"/>
                </a:solidFill>
              </a:rPr>
              <a:t>125 – соответствуют условиям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6" name="AutoShape 72"/>
          <p:cNvSpPr>
            <a:spLocks noChangeArrowheads="1"/>
          </p:cNvSpPr>
          <p:nvPr/>
        </p:nvSpPr>
        <p:spPr bwMode="auto">
          <a:xfrm>
            <a:off x="8188255" y="3515834"/>
            <a:ext cx="3604563" cy="399470"/>
          </a:xfrm>
          <a:prstGeom prst="roundRect">
            <a:avLst>
              <a:gd name="adj" fmla="val 32051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  84  – победители конкурса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57" name="AutoShape 72"/>
          <p:cNvSpPr>
            <a:spLocks noChangeArrowheads="1"/>
          </p:cNvSpPr>
          <p:nvPr/>
        </p:nvSpPr>
        <p:spPr bwMode="auto">
          <a:xfrm>
            <a:off x="8188255" y="4680880"/>
            <a:ext cx="2531228" cy="399470"/>
          </a:xfrm>
          <a:prstGeom prst="roundRect">
            <a:avLst>
              <a:gd name="adj" fmla="val 32051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sz="2000" dirty="0" smtClean="0">
                <a:solidFill>
                  <a:srgbClr val="000000"/>
                </a:solidFill>
              </a:rPr>
              <a:t>229 – заявок подано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8" name="AutoShape 72"/>
          <p:cNvSpPr>
            <a:spLocks noChangeArrowheads="1"/>
          </p:cNvSpPr>
          <p:nvPr/>
        </p:nvSpPr>
        <p:spPr bwMode="auto">
          <a:xfrm>
            <a:off x="8199203" y="5112928"/>
            <a:ext cx="3604563" cy="399470"/>
          </a:xfrm>
          <a:prstGeom prst="roundRect">
            <a:avLst>
              <a:gd name="adj" fmla="val 32051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dirty="0" smtClean="0">
                <a:solidFill>
                  <a:srgbClr val="000000"/>
                </a:solidFill>
              </a:rPr>
              <a:t>100 – соответствуют условиям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9" name="AutoShape 72"/>
          <p:cNvSpPr>
            <a:spLocks noChangeArrowheads="1"/>
          </p:cNvSpPr>
          <p:nvPr/>
        </p:nvSpPr>
        <p:spPr bwMode="auto">
          <a:xfrm>
            <a:off x="8188255" y="5538517"/>
            <a:ext cx="3604563" cy="399470"/>
          </a:xfrm>
          <a:prstGeom prst="roundRect">
            <a:avLst>
              <a:gd name="adj" fmla="val 32051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   62 – победители конкурса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31504" y="6012151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Результаты: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97920" y="6191557"/>
            <a:ext cx="7931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+2,6 млрд руб. – рост выручки СМСП – получателей поддержки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+1224 новых рабочих мест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44" y="-27384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Impact" pitchFamily="34" charset="0"/>
              </a:rPr>
              <a:t>Направления  финансовой  поддержи  субъектов </a:t>
            </a:r>
            <a:br>
              <a:rPr lang="ru-RU" sz="2400" dirty="0" smtClean="0">
                <a:latin typeface="Impact" pitchFamily="34" charset="0"/>
              </a:rPr>
            </a:br>
            <a:r>
              <a:rPr lang="ru-RU" sz="2400" dirty="0" smtClean="0">
                <a:latin typeface="Impact" pitchFamily="34" charset="0"/>
              </a:rPr>
              <a:t>малого  и среднего  предпринимательства</a:t>
            </a:r>
            <a:br>
              <a:rPr lang="ru-RU" sz="2400" dirty="0" smtClean="0">
                <a:latin typeface="Impact" pitchFamily="34" charset="0"/>
              </a:rPr>
            </a:br>
            <a:r>
              <a:rPr lang="ru-RU" sz="2400" dirty="0" smtClean="0">
                <a:latin typeface="Impact" pitchFamily="34" charset="0"/>
              </a:rPr>
              <a:t>и  поддержки организаций  инфраструктуры в 2018 году</a:t>
            </a:r>
            <a:endParaRPr lang="ru-RU" sz="2400" dirty="0">
              <a:latin typeface="Impact" pitchFamily="34" charset="0"/>
            </a:endParaRPr>
          </a:p>
        </p:txBody>
      </p:sp>
      <p:sp>
        <p:nvSpPr>
          <p:cNvPr id="18" name="Заголовок 5"/>
          <p:cNvSpPr txBox="1">
            <a:spLocks/>
          </p:cNvSpPr>
          <p:nvPr/>
        </p:nvSpPr>
        <p:spPr>
          <a:xfrm>
            <a:off x="6312024" y="1124744"/>
            <a:ext cx="2160240" cy="864096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4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Impact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  </a:t>
            </a:r>
            <a:endParaRPr lang="ru-RU" sz="2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Заголовок 5"/>
          <p:cNvSpPr txBox="1">
            <a:spLocks/>
          </p:cNvSpPr>
          <p:nvPr/>
        </p:nvSpPr>
        <p:spPr>
          <a:xfrm>
            <a:off x="8400256" y="764704"/>
            <a:ext cx="1872208" cy="57606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1200" dirty="0" smtClean="0">
              <a:solidFill>
                <a:schemeClr val="accent2">
                  <a:lumMod val="75000"/>
                </a:schemeClr>
              </a:solidFill>
              <a:latin typeface="Impact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2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 txBox="1">
            <a:spLocks/>
          </p:cNvSpPr>
          <p:nvPr/>
        </p:nvSpPr>
        <p:spPr>
          <a:xfrm>
            <a:off x="1703512" y="3597238"/>
            <a:ext cx="2520280" cy="648072"/>
          </a:xfrm>
          <a:prstGeom prst="roundRect">
            <a:avLst>
              <a:gd name="adj" fmla="val 7500"/>
            </a:avLst>
          </a:prstGeom>
          <a:ln w="38100" cap="flat" cmpd="sng" algn="ctr">
            <a:solidFill>
              <a:srgbClr val="958677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31" tIns="45716" rIns="91431" bIns="45716" rtlCol="0" anchor="ctr">
            <a:normAutofit/>
          </a:bodyPr>
          <a:lstStyle/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 txBox="1">
            <a:spLocks/>
          </p:cNvSpPr>
          <p:nvPr/>
        </p:nvSpPr>
        <p:spPr>
          <a:xfrm>
            <a:off x="1703512" y="4389326"/>
            <a:ext cx="2520280" cy="720080"/>
          </a:xfrm>
          <a:prstGeom prst="roundRect">
            <a:avLst>
              <a:gd name="adj" fmla="val 7500"/>
            </a:avLst>
          </a:prstGeom>
          <a:ln w="38100" cap="flat" cmpd="sng" algn="ctr">
            <a:solidFill>
              <a:srgbClr val="958677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31" tIns="45716" rIns="91431" bIns="45716" rtlCol="0" anchor="ctr">
            <a:normAutofit/>
          </a:bodyPr>
          <a:lstStyle/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Impact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Заголовок 5"/>
          <p:cNvSpPr txBox="1">
            <a:spLocks/>
          </p:cNvSpPr>
          <p:nvPr/>
        </p:nvSpPr>
        <p:spPr>
          <a:xfrm>
            <a:off x="1775520" y="3597238"/>
            <a:ext cx="2448272" cy="648072"/>
          </a:xfrm>
          <a:prstGeom prst="rect">
            <a:avLst/>
          </a:prstGeom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т.ч. из средств федерального бюджета –</a:t>
            </a:r>
          </a:p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57 686,40 тыс. руб. </a:t>
            </a:r>
            <a:endParaRPr lang="ru-RU" alt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Заголовок 5"/>
          <p:cNvSpPr txBox="1">
            <a:spLocks/>
          </p:cNvSpPr>
          <p:nvPr/>
        </p:nvSpPr>
        <p:spPr>
          <a:xfrm>
            <a:off x="1847528" y="4389326"/>
            <a:ext cx="2448272" cy="720080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т.ч. из средств бюджета  Московской области – 489 140,30 тыс. руб</a:t>
            </a:r>
            <a:r>
              <a:rPr kumimoji="0" lang="ru-RU" altLang="ru-RU" sz="12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Impact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kumimoji="0" lang="ru-RU" sz="12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39" name="Прямоугольник: скругленные углы 13">
            <a:extLst>
              <a:ext uri="{FF2B5EF4-FFF2-40B4-BE49-F238E27FC236}">
                <a16:creationId xmlns:a16="http://schemas.microsoft.com/office/drawing/2014/main" xmlns="" id="{A382ECBB-AD10-46A1-AF93-E6F7952D563A}"/>
              </a:ext>
            </a:extLst>
          </p:cNvPr>
          <p:cNvSpPr txBox="1">
            <a:spLocks/>
          </p:cNvSpPr>
          <p:nvPr/>
        </p:nvSpPr>
        <p:spPr>
          <a:xfrm>
            <a:off x="1703512" y="2805150"/>
            <a:ext cx="2520280" cy="648071"/>
          </a:xfrm>
          <a:prstGeom prst="roundRect">
            <a:avLst>
              <a:gd name="adj" fmla="val 7500"/>
            </a:avLst>
          </a:prstGeom>
          <a:ln w="38100" cap="flat" cmpd="sng" algn="ctr">
            <a:solidFill>
              <a:srgbClr val="958677"/>
            </a:solidFill>
            <a:prstDash val="solid"/>
            <a:miter lim="800000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31" tIns="45716" rIns="91431" bIns="45716" rtlCol="0" anchor="ctr">
            <a:normAutofit fontScale="77500" lnSpcReduction="20000"/>
          </a:bodyPr>
          <a:lstStyle/>
          <a:p>
            <a:pPr marL="228579" marR="0" lvl="0" indent="-228579" algn="ctr" defTabSz="914314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alt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Всего </a:t>
            </a:r>
          </a:p>
          <a:p>
            <a:pPr marL="228579" marR="0" lvl="0" indent="-228579" algn="ctr" defTabSz="9143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ru-RU" altLang="ru-RU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546 826,70 тыс. руб. </a:t>
            </a:r>
            <a:endParaRPr kumimoji="0" lang="ru-RU" altLang="ru-RU" sz="2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51756" y="2091264"/>
            <a:ext cx="1512168" cy="1224136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Заголовок 5"/>
          <p:cNvSpPr txBox="1">
            <a:spLocks/>
          </p:cNvSpPr>
          <p:nvPr/>
        </p:nvSpPr>
        <p:spPr>
          <a:xfrm>
            <a:off x="443372" y="2271284"/>
            <a:ext cx="1368152" cy="792088"/>
          </a:xfrm>
          <a:prstGeom prst="rect">
            <a:avLst/>
          </a:prstGeom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год 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47" name="Заголовок 5"/>
          <p:cNvSpPr txBox="1">
            <a:spLocks/>
          </p:cNvSpPr>
          <p:nvPr/>
        </p:nvSpPr>
        <p:spPr>
          <a:xfrm>
            <a:off x="1443100" y="1587208"/>
            <a:ext cx="2060612" cy="1009762"/>
          </a:xfrm>
          <a:prstGeom prst="rect">
            <a:avLst/>
          </a:prstGeom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algn="ctr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Impact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</a:t>
            </a:r>
            <a:endParaRPr kumimoji="0" lang="ru-RU" sz="48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88088" y="1228690"/>
            <a:ext cx="4320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Направления поддержки</a:t>
            </a:r>
          </a:p>
        </p:txBody>
      </p:sp>
      <p:sp>
        <p:nvSpPr>
          <p:cNvPr id="31" name="Заголовок 5"/>
          <p:cNvSpPr txBox="1">
            <a:spLocks/>
          </p:cNvSpPr>
          <p:nvPr/>
        </p:nvSpPr>
        <p:spPr>
          <a:xfrm>
            <a:off x="5102717" y="5877272"/>
            <a:ext cx="2808312" cy="517450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20 071,3 тыс. руб.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52528" y="6237756"/>
            <a:ext cx="6096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16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Центры молодежного инновационного творчества</a:t>
            </a:r>
          </a:p>
        </p:txBody>
      </p:sp>
      <p:sp>
        <p:nvSpPr>
          <p:cNvPr id="41" name="Заголовок 5"/>
          <p:cNvSpPr txBox="1">
            <a:spLocks/>
          </p:cNvSpPr>
          <p:nvPr/>
        </p:nvSpPr>
        <p:spPr>
          <a:xfrm>
            <a:off x="6614885" y="2492896"/>
            <a:ext cx="2808312" cy="517450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66 465,4 тыс. руб.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264696" y="2853380"/>
            <a:ext cx="6096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Гарантийный фонд Московской области</a:t>
            </a:r>
            <a:endParaRPr lang="ru-RU" altLang="ru-RU" sz="1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Заголовок 5"/>
          <p:cNvSpPr txBox="1">
            <a:spLocks/>
          </p:cNvSpPr>
          <p:nvPr/>
        </p:nvSpPr>
        <p:spPr>
          <a:xfrm>
            <a:off x="6254845" y="3356992"/>
            <a:ext cx="2808312" cy="517450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20 290,0 тыс. руб.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5904656" y="3726263"/>
            <a:ext cx="6096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Фонд ВЭД Московской области</a:t>
            </a:r>
            <a:endParaRPr lang="ru-RU" altLang="ru-RU" sz="1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Заголовок 5"/>
          <p:cNvSpPr txBox="1">
            <a:spLocks/>
          </p:cNvSpPr>
          <p:nvPr/>
        </p:nvSpPr>
        <p:spPr>
          <a:xfrm>
            <a:off x="5931534" y="4212301"/>
            <a:ext cx="2808312" cy="517450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300 000,0 тыс. руб.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591944" y="4572785"/>
            <a:ext cx="6096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Субсидии – модернизация оборудования</a:t>
            </a:r>
            <a:endParaRPr lang="ru-RU" altLang="ru-RU" sz="1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1" name="Заголовок 5"/>
          <p:cNvSpPr txBox="1">
            <a:spLocks/>
          </p:cNvSpPr>
          <p:nvPr/>
        </p:nvSpPr>
        <p:spPr>
          <a:xfrm>
            <a:off x="5517904" y="5058341"/>
            <a:ext cx="2808312" cy="517450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5</a:t>
            </a:r>
            <a:r>
              <a:rPr lang="ru-RU" alt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0 000,0 тыс. руб.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5159896" y="5418825"/>
            <a:ext cx="6096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Субсидии – лизинг</a:t>
            </a:r>
            <a:endParaRPr lang="ru-RU" altLang="ru-RU" sz="1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367808" y="2703332"/>
            <a:ext cx="2139065" cy="4258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367808" y="3167312"/>
            <a:ext cx="1728192" cy="42992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367808" y="3167312"/>
            <a:ext cx="1563726" cy="12220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367808" y="3167312"/>
            <a:ext cx="1224136" cy="189102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4367808" y="3167312"/>
            <a:ext cx="815725" cy="28158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4367808" y="2091264"/>
            <a:ext cx="2376264" cy="103792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Заголовок 5"/>
          <p:cNvSpPr txBox="1">
            <a:spLocks/>
          </p:cNvSpPr>
          <p:nvPr/>
        </p:nvSpPr>
        <p:spPr>
          <a:xfrm>
            <a:off x="6888088" y="1700808"/>
            <a:ext cx="2808312" cy="517450"/>
          </a:xfrm>
          <a:prstGeom prst="rect">
            <a:avLst/>
          </a:prstGeom>
          <a:ln>
            <a:noFill/>
            <a:prstDash val="sysDot"/>
          </a:ln>
        </p:spPr>
        <p:txBody>
          <a:bodyPr vert="horz" lIns="91431" tIns="45716" rIns="91431" bIns="45716" rtlCol="0" anchor="ctr">
            <a:noAutofit/>
          </a:bodyPr>
          <a:lstStyle/>
          <a:p>
            <a:pPr marL="0" marR="0" lvl="0" indent="0" defTabSz="91431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90 000,0 тыс. руб.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648400" y="2106956"/>
            <a:ext cx="6096000" cy="3139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ru-RU" altLang="ru-RU" sz="16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Создание 12-ти Коворкингов</a:t>
            </a:r>
            <a:endParaRPr lang="ru-RU" altLang="ru-RU" sz="16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5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-45625"/>
            <a:ext cx="5257800" cy="102635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Модернизация производства 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5F43067D-2E9A-4854-BA0C-03CF1DB49CE5}"/>
              </a:ext>
            </a:extLst>
          </p:cNvPr>
          <p:cNvSpPr/>
          <p:nvPr/>
        </p:nvSpPr>
        <p:spPr>
          <a:xfrm>
            <a:off x="8759319" y="908720"/>
            <a:ext cx="3127880" cy="106723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Прием заявок через 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105</a:t>
            </a:r>
            <a:r>
              <a:rPr lang="ru-RU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МФЦ  Московской области 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0B0C061E-3E16-4541-BAB3-B89CCD253515}"/>
              </a:ext>
            </a:extLst>
          </p:cNvPr>
          <p:cNvSpPr/>
          <p:nvPr/>
        </p:nvSpPr>
        <p:spPr>
          <a:xfrm>
            <a:off x="9120336" y="2566216"/>
            <a:ext cx="2873302" cy="74206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Отчетность по показателям 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 </a:t>
            </a:r>
            <a:r>
              <a:rPr lang="ru-RU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года</a:t>
            </a:r>
            <a:endParaRPr lang="ru-RU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AAC1551D-54B4-4B1D-BE2D-7A4A198CA6AE}"/>
              </a:ext>
            </a:extLst>
          </p:cNvPr>
          <p:cNvSpPr/>
          <p:nvPr/>
        </p:nvSpPr>
        <p:spPr>
          <a:xfrm>
            <a:off x="3831765" y="2492896"/>
            <a:ext cx="2961646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Срок изготовления оборудования до  </a:t>
            </a:r>
            <a:r>
              <a:rPr lang="ru-RU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5 </a:t>
            </a:r>
            <a:r>
              <a:rPr lang="ru-RU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лет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AC32016C-AC21-43A1-B7EE-4B4ABA6F2F8D}"/>
              </a:ext>
            </a:extLst>
          </p:cNvPr>
          <p:cNvSpPr/>
          <p:nvPr/>
        </p:nvSpPr>
        <p:spPr>
          <a:xfrm>
            <a:off x="8885580" y="4005064"/>
            <a:ext cx="3001619" cy="864096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Новое!</a:t>
            </a:r>
          </a:p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Сокращение форм отчетности </a:t>
            </a:r>
          </a:p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в 2 раза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A382ECBB-AD10-46A1-AF93-E6F7952D563A}"/>
              </a:ext>
            </a:extLst>
          </p:cNvPr>
          <p:cNvSpPr/>
          <p:nvPr/>
        </p:nvSpPr>
        <p:spPr>
          <a:xfrm>
            <a:off x="4514993" y="910302"/>
            <a:ext cx="3382924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до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50% </a:t>
            </a:r>
            <a:r>
              <a:rPr lang="ru-RU" sz="1200" dirty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от </a:t>
            </a:r>
            <a:r>
              <a:rPr lang="ru-RU" sz="1200" dirty="0" smtClean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стоимости оборудования </a:t>
            </a:r>
            <a:endParaRPr lang="ru-RU" sz="1200" dirty="0">
              <a:solidFill>
                <a:srgbClr val="E7E6E6">
                  <a:lumMod val="50000"/>
                </a:srgb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DCFFDA19-CB11-4F40-A7D2-E89A33B2C710}"/>
              </a:ext>
            </a:extLst>
          </p:cNvPr>
          <p:cNvSpPr/>
          <p:nvPr/>
        </p:nvSpPr>
        <p:spPr>
          <a:xfrm>
            <a:off x="4365473" y="4079933"/>
            <a:ext cx="3231231" cy="77707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Максимальная сумма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до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10,0</a:t>
            </a:r>
            <a:r>
              <a:rPr lang="ru-RU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млн. рублей</a:t>
            </a:r>
          </a:p>
          <a:p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89C5C8D-85F4-479C-88A8-505487CA7CAD}"/>
              </a:ext>
            </a:extLst>
          </p:cNvPr>
          <p:cNvSpPr txBox="1"/>
          <p:nvPr/>
        </p:nvSpPr>
        <p:spPr>
          <a:xfrm>
            <a:off x="191344" y="836712"/>
            <a:ext cx="37444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Предоставление субсидий на приобретение оборудования в целях создания, развития, модернизации производства товаров  (работ, услуг)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3260E9B-EEC9-482C-9841-D23A2BC185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8" y="2782240"/>
            <a:ext cx="612081" cy="578077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085DA49B-5F20-43EB-87FA-7E7C6C692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667" y="1184286"/>
            <a:ext cx="612601" cy="55331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3CA3469C-7865-4106-B0F4-FF3BA4FCA9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458" y="4083503"/>
            <a:ext cx="631294" cy="575796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E3F70030-13EF-4E45-AB1D-B87667CA05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4194902"/>
            <a:ext cx="612081" cy="62885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513408E0-321D-4B32-9F63-7753820230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1152615"/>
            <a:ext cx="610680" cy="647468"/>
          </a:xfrm>
          <a:prstGeom prst="rect">
            <a:avLst/>
          </a:prstGeom>
        </p:spPr>
      </p:pic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F6C23D01-495C-44A2-BAEC-DB6D442C4837}"/>
              </a:ext>
            </a:extLst>
          </p:cNvPr>
          <p:cNvCxnSpPr>
            <a:cxnSpLocks/>
          </p:cNvCxnSpPr>
          <p:nvPr/>
        </p:nvCxnSpPr>
        <p:spPr>
          <a:xfrm flipV="1">
            <a:off x="8130209" y="2147867"/>
            <a:ext cx="531896" cy="53383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8F2BCECB-09DD-4250-AB24-ED2774484B7A}"/>
              </a:ext>
            </a:extLst>
          </p:cNvPr>
          <p:cNvCxnSpPr>
            <a:cxnSpLocks/>
          </p:cNvCxnSpPr>
          <p:nvPr/>
        </p:nvCxnSpPr>
        <p:spPr>
          <a:xfrm flipV="1">
            <a:off x="6882584" y="3573016"/>
            <a:ext cx="509560" cy="32644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89AD6484-DDE7-4539-8D5A-D9F233A6EEB2}"/>
              </a:ext>
            </a:extLst>
          </p:cNvPr>
          <p:cNvCxnSpPr>
            <a:cxnSpLocks/>
          </p:cNvCxnSpPr>
          <p:nvPr/>
        </p:nvCxnSpPr>
        <p:spPr>
          <a:xfrm flipH="1" flipV="1">
            <a:off x="8246525" y="3429000"/>
            <a:ext cx="731227" cy="49185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0084C45E-AF93-4B09-84D0-0B3B42340B98}"/>
              </a:ext>
            </a:extLst>
          </p:cNvPr>
          <p:cNvCxnSpPr>
            <a:cxnSpLocks/>
          </p:cNvCxnSpPr>
          <p:nvPr/>
        </p:nvCxnSpPr>
        <p:spPr>
          <a:xfrm flipH="1" flipV="1">
            <a:off x="7211334" y="2147867"/>
            <a:ext cx="264265" cy="4704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E9060253-D48D-4A82-B2ED-3A389FC14C6F}"/>
              </a:ext>
            </a:extLst>
          </p:cNvPr>
          <p:cNvCxnSpPr>
            <a:cxnSpLocks/>
          </p:cNvCxnSpPr>
          <p:nvPr/>
        </p:nvCxnSpPr>
        <p:spPr>
          <a:xfrm flipH="1">
            <a:off x="6907666" y="3212975"/>
            <a:ext cx="320103" cy="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2F51B4C8-3D83-4966-933D-75E1A164C9FC}"/>
              </a:ext>
            </a:extLst>
          </p:cNvPr>
          <p:cNvCxnSpPr>
            <a:cxnSpLocks/>
          </p:cNvCxnSpPr>
          <p:nvPr/>
        </p:nvCxnSpPr>
        <p:spPr>
          <a:xfrm flipH="1">
            <a:off x="8400256" y="2926256"/>
            <a:ext cx="232948" cy="5940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C3236B3-4B08-400E-8802-24F8E4155AC7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6045" y="2695982"/>
            <a:ext cx="1180413" cy="1191709"/>
          </a:xfrm>
          <a:prstGeom prst="rect">
            <a:avLst/>
          </a:prstGeom>
        </p:spPr>
      </p:pic>
      <p:sp>
        <p:nvSpPr>
          <p:cNvPr id="37" name="Прямоугольник: скругленные углы 36">
            <a:extLst>
              <a:ext uri="{FF2B5EF4-FFF2-40B4-BE49-F238E27FC236}">
                <a16:creationId xmlns="" xmlns:a16="http://schemas.microsoft.com/office/drawing/2014/main" id="{4D6A784F-715B-4C10-BE3B-894BC506815F}"/>
              </a:ext>
            </a:extLst>
          </p:cNvPr>
          <p:cNvSpPr/>
          <p:nvPr/>
        </p:nvSpPr>
        <p:spPr>
          <a:xfrm>
            <a:off x="233743" y="3449459"/>
            <a:ext cx="2961646" cy="62761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300,0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млн .руб.</a:t>
            </a: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043B3720-CDA0-40B8-B081-F00B38481E64}"/>
              </a:ext>
            </a:extLst>
          </p:cNvPr>
          <p:cNvCxnSpPr>
            <a:cxnSpLocks/>
          </p:cNvCxnSpPr>
          <p:nvPr/>
        </p:nvCxnSpPr>
        <p:spPr>
          <a:xfrm>
            <a:off x="1548417" y="2883621"/>
            <a:ext cx="0" cy="432562"/>
          </a:xfrm>
          <a:prstGeom prst="straightConnector1">
            <a:avLst/>
          </a:prstGeom>
          <a:ln w="38100">
            <a:solidFill>
              <a:srgbClr val="9586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="" xmlns:a16="http://schemas.microsoft.com/office/drawing/2014/main" id="{BA378A96-1004-4D88-ABFB-4429B5848CB9}"/>
              </a:ext>
            </a:extLst>
          </p:cNvPr>
          <p:cNvCxnSpPr>
            <a:cxnSpLocks/>
          </p:cNvCxnSpPr>
          <p:nvPr/>
        </p:nvCxnSpPr>
        <p:spPr>
          <a:xfrm flipH="1">
            <a:off x="1559496" y="4437112"/>
            <a:ext cx="11080" cy="360040"/>
          </a:xfrm>
          <a:prstGeom prst="straightConnector1">
            <a:avLst/>
          </a:prstGeom>
          <a:ln w="38100">
            <a:solidFill>
              <a:srgbClr val="9586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: скругленные углы 47">
            <a:extLst>
              <a:ext uri="{FF2B5EF4-FFF2-40B4-BE49-F238E27FC236}">
                <a16:creationId xmlns="" xmlns:a16="http://schemas.microsoft.com/office/drawing/2014/main" id="{17F91C62-5004-4BA8-BB0A-D6BBBA17C90A}"/>
              </a:ext>
            </a:extLst>
          </p:cNvPr>
          <p:cNvSpPr/>
          <p:nvPr/>
        </p:nvSpPr>
        <p:spPr>
          <a:xfrm>
            <a:off x="191344" y="4653136"/>
            <a:ext cx="3028280" cy="1656184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Конкурсный отбор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по показателям: создание рабочих мест, увеличение заработной платы, рост выручки и производительности труда, характеристики приобретаемого оборудования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="" xmlns:a16="http://schemas.microsoft.com/office/drawing/2014/main" id="{596A9FB2-6F68-439B-97CC-84C37A2CB231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688288" y="2638224"/>
            <a:ext cx="615749" cy="634039"/>
          </a:xfrm>
          <a:prstGeom prst="rect">
            <a:avLst/>
          </a:prstGeom>
        </p:spPr>
      </p:pic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46769"/>
              </p:ext>
            </p:extLst>
          </p:nvPr>
        </p:nvGraphicFramePr>
        <p:xfrm>
          <a:off x="3431704" y="5157192"/>
          <a:ext cx="8496944" cy="1039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0465"/>
                <a:gridCol w="1294331"/>
                <a:gridCol w="1349786"/>
                <a:gridCol w="1226706"/>
                <a:gridCol w="1315656"/>
              </a:tblGrid>
              <a:tr h="346340">
                <a:tc>
                  <a:txBody>
                    <a:bodyPr/>
                    <a:lstStyle/>
                    <a:p>
                      <a:pPr algn="l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Год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2014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2016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2017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63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Количество субъектов МСП, ед.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66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105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100</a:t>
                      </a:r>
                      <a:endParaRPr 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84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46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Общий размер субсидий, тыс. руб.</a:t>
                      </a:r>
                    </a:p>
                  </a:txBody>
                  <a:tcPr marL="91441" marR="91441" marT="45727" marB="457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246 710,2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300</a:t>
                      </a:r>
                      <a:r>
                        <a:rPr lang="ru-RU" altLang="ru-RU" sz="12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000,0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296</a:t>
                      </a:r>
                      <a:r>
                        <a:rPr lang="ru-RU" altLang="ru-RU" sz="12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00,0 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2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300 000,0</a:t>
                      </a:r>
                      <a:endParaRPr lang="ru-RU" altLang="ru-RU" sz="12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9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0"/>
            <a:ext cx="5257800" cy="102635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Лизинг оборудования - 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</a:rPr>
              <a:t>Новое!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5F43067D-2E9A-4854-BA0C-03CF1DB49CE5}"/>
              </a:ext>
            </a:extLst>
          </p:cNvPr>
          <p:cNvSpPr/>
          <p:nvPr/>
        </p:nvSpPr>
        <p:spPr>
          <a:xfrm>
            <a:off x="8759319" y="1744945"/>
            <a:ext cx="3127880" cy="106723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Прием заявок через 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105</a:t>
            </a:r>
            <a:r>
              <a:rPr lang="ru-RU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МФЦ  Московской области 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0B0C061E-3E16-4541-BAB3-B89CCD253515}"/>
              </a:ext>
            </a:extLst>
          </p:cNvPr>
          <p:cNvSpPr/>
          <p:nvPr/>
        </p:nvSpPr>
        <p:spPr>
          <a:xfrm>
            <a:off x="9120336" y="3573016"/>
            <a:ext cx="2873302" cy="74206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Отчетность по показателям 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 </a:t>
            </a:r>
            <a:r>
              <a:rPr lang="ru-RU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года</a:t>
            </a:r>
            <a:endParaRPr lang="ru-RU" sz="12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AAC1551D-54B4-4B1D-BE2D-7A4A198CA6AE}"/>
              </a:ext>
            </a:extLst>
          </p:cNvPr>
          <p:cNvSpPr/>
          <p:nvPr/>
        </p:nvSpPr>
        <p:spPr>
          <a:xfrm>
            <a:off x="3831765" y="3499696"/>
            <a:ext cx="2961646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Срок изготовления оборудования до  </a:t>
            </a:r>
            <a:r>
              <a:rPr lang="ru-RU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5 </a:t>
            </a:r>
            <a:r>
              <a:rPr lang="ru-RU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лет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AC32016C-AC21-43A1-B7EE-4B4ABA6F2F8D}"/>
              </a:ext>
            </a:extLst>
          </p:cNvPr>
          <p:cNvSpPr/>
          <p:nvPr/>
        </p:nvSpPr>
        <p:spPr>
          <a:xfrm>
            <a:off x="8616280" y="5270230"/>
            <a:ext cx="3384376" cy="1039090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+ рассмотрение вопроса о создании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Региональной лизинговой  компании 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A382ECBB-AD10-46A1-AF93-E6F7952D563A}"/>
              </a:ext>
            </a:extLst>
          </p:cNvPr>
          <p:cNvSpPr/>
          <p:nvPr/>
        </p:nvSpPr>
        <p:spPr>
          <a:xfrm>
            <a:off x="4514993" y="1746527"/>
            <a:ext cx="3382924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до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70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% </a:t>
            </a:r>
            <a:r>
              <a:rPr lang="ru-RU" sz="1200" dirty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от </a:t>
            </a:r>
            <a:r>
              <a:rPr lang="ru-RU" sz="1200" dirty="0" smtClean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размера первого взноса (аванса)</a:t>
            </a:r>
            <a:endParaRPr lang="ru-RU" sz="1200" dirty="0">
              <a:solidFill>
                <a:srgbClr val="E7E6E6">
                  <a:lumMod val="50000"/>
                </a:srgbClr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DCFFDA19-CB11-4F40-A7D2-E89A33B2C710}"/>
              </a:ext>
            </a:extLst>
          </p:cNvPr>
          <p:cNvSpPr/>
          <p:nvPr/>
        </p:nvSpPr>
        <p:spPr>
          <a:xfrm>
            <a:off x="4514993" y="5270230"/>
            <a:ext cx="3231231" cy="77707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Максимальная сумма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до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3,0</a:t>
            </a:r>
            <a:r>
              <a:rPr lang="ru-RU" sz="1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млн. рублей</a:t>
            </a:r>
          </a:p>
          <a:p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89C5C8D-85F4-479C-88A8-505487CA7CAD}"/>
              </a:ext>
            </a:extLst>
          </p:cNvPr>
          <p:cNvSpPr txBox="1"/>
          <p:nvPr/>
        </p:nvSpPr>
        <p:spPr>
          <a:xfrm>
            <a:off x="191344" y="1052736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Предоставление субсидий на уплату первого взноса (аванса) при заключении договора  лизинга оборудования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3260E9B-EEC9-482C-9841-D23A2BC185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88" y="3789040"/>
            <a:ext cx="612081" cy="578077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085DA49B-5F20-43EB-87FA-7E7C6C692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667" y="2020511"/>
            <a:ext cx="612601" cy="55331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3CA3469C-7865-4106-B0F4-FF3BA4FCA9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5301208"/>
            <a:ext cx="631294" cy="575796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E3F70030-13EF-4E45-AB1D-B87667CA05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272" y="5385199"/>
            <a:ext cx="612081" cy="62885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513408E0-321D-4B32-9F63-7753820230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40" y="1988840"/>
            <a:ext cx="610680" cy="647468"/>
          </a:xfrm>
          <a:prstGeom prst="rect">
            <a:avLst/>
          </a:prstGeom>
        </p:spPr>
      </p:pic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F6C23D01-495C-44A2-BAEC-DB6D442C4837}"/>
              </a:ext>
            </a:extLst>
          </p:cNvPr>
          <p:cNvCxnSpPr>
            <a:cxnSpLocks/>
          </p:cNvCxnSpPr>
          <p:nvPr/>
        </p:nvCxnSpPr>
        <p:spPr>
          <a:xfrm flipV="1">
            <a:off x="8130209" y="2984092"/>
            <a:ext cx="531896" cy="53383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8F2BCECB-09DD-4250-AB24-ED2774484B7A}"/>
              </a:ext>
            </a:extLst>
          </p:cNvPr>
          <p:cNvCxnSpPr>
            <a:cxnSpLocks/>
          </p:cNvCxnSpPr>
          <p:nvPr/>
        </p:nvCxnSpPr>
        <p:spPr>
          <a:xfrm flipV="1">
            <a:off x="7213016" y="4641844"/>
            <a:ext cx="126079" cy="4704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89AD6484-DDE7-4539-8D5A-D9F233A6EEB2}"/>
              </a:ext>
            </a:extLst>
          </p:cNvPr>
          <p:cNvCxnSpPr>
            <a:cxnSpLocks/>
          </p:cNvCxnSpPr>
          <p:nvPr/>
        </p:nvCxnSpPr>
        <p:spPr>
          <a:xfrm flipH="1" flipV="1">
            <a:off x="8246525" y="4547289"/>
            <a:ext cx="731227" cy="49185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0084C45E-AF93-4B09-84D0-0B3B42340B98}"/>
              </a:ext>
            </a:extLst>
          </p:cNvPr>
          <p:cNvCxnSpPr>
            <a:cxnSpLocks/>
          </p:cNvCxnSpPr>
          <p:nvPr/>
        </p:nvCxnSpPr>
        <p:spPr>
          <a:xfrm flipH="1" flipV="1">
            <a:off x="7211334" y="2984092"/>
            <a:ext cx="264265" cy="4704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E9060253-D48D-4A82-B2ED-3A389FC14C6F}"/>
              </a:ext>
            </a:extLst>
          </p:cNvPr>
          <p:cNvCxnSpPr>
            <a:cxnSpLocks/>
          </p:cNvCxnSpPr>
          <p:nvPr/>
        </p:nvCxnSpPr>
        <p:spPr>
          <a:xfrm flipH="1">
            <a:off x="6907666" y="4023492"/>
            <a:ext cx="320103" cy="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2F51B4C8-3D83-4966-933D-75E1A164C9FC}"/>
              </a:ext>
            </a:extLst>
          </p:cNvPr>
          <p:cNvCxnSpPr>
            <a:cxnSpLocks/>
          </p:cNvCxnSpPr>
          <p:nvPr/>
        </p:nvCxnSpPr>
        <p:spPr>
          <a:xfrm flipH="1">
            <a:off x="8400256" y="3933056"/>
            <a:ext cx="232948" cy="5940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C3236B3-4B08-400E-8802-24F8E4155AC7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6045" y="3532207"/>
            <a:ext cx="1180413" cy="1191709"/>
          </a:xfrm>
          <a:prstGeom prst="rect">
            <a:avLst/>
          </a:prstGeom>
        </p:spPr>
      </p:pic>
      <p:sp>
        <p:nvSpPr>
          <p:cNvPr id="37" name="Прямоугольник: скругленные углы 36">
            <a:extLst>
              <a:ext uri="{FF2B5EF4-FFF2-40B4-BE49-F238E27FC236}">
                <a16:creationId xmlns="" xmlns:a16="http://schemas.microsoft.com/office/drawing/2014/main" id="{4D6A784F-715B-4C10-BE3B-894BC506815F}"/>
              </a:ext>
            </a:extLst>
          </p:cNvPr>
          <p:cNvSpPr/>
          <p:nvPr/>
        </p:nvSpPr>
        <p:spPr>
          <a:xfrm>
            <a:off x="263352" y="3212976"/>
            <a:ext cx="2961646" cy="62761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50,0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млн .руб.</a:t>
            </a: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043B3720-CDA0-40B8-B081-F00B38481E64}"/>
              </a:ext>
            </a:extLst>
          </p:cNvPr>
          <p:cNvCxnSpPr>
            <a:cxnSpLocks/>
          </p:cNvCxnSpPr>
          <p:nvPr/>
        </p:nvCxnSpPr>
        <p:spPr>
          <a:xfrm>
            <a:off x="1559496" y="2564904"/>
            <a:ext cx="0" cy="432562"/>
          </a:xfrm>
          <a:prstGeom prst="straightConnector1">
            <a:avLst/>
          </a:prstGeom>
          <a:ln w="38100">
            <a:solidFill>
              <a:srgbClr val="9586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="" xmlns:a16="http://schemas.microsoft.com/office/drawing/2014/main" id="{BA378A96-1004-4D88-ABFB-4429B5848CB9}"/>
              </a:ext>
            </a:extLst>
          </p:cNvPr>
          <p:cNvCxnSpPr>
            <a:cxnSpLocks/>
          </p:cNvCxnSpPr>
          <p:nvPr/>
        </p:nvCxnSpPr>
        <p:spPr>
          <a:xfrm flipH="1">
            <a:off x="1559496" y="4077072"/>
            <a:ext cx="11080" cy="360040"/>
          </a:xfrm>
          <a:prstGeom prst="straightConnector1">
            <a:avLst/>
          </a:prstGeom>
          <a:ln w="38100">
            <a:solidFill>
              <a:srgbClr val="9586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: скругленные углы 47">
            <a:extLst>
              <a:ext uri="{FF2B5EF4-FFF2-40B4-BE49-F238E27FC236}">
                <a16:creationId xmlns="" xmlns:a16="http://schemas.microsoft.com/office/drawing/2014/main" id="{17F91C62-5004-4BA8-BB0A-D6BBBA17C90A}"/>
              </a:ext>
            </a:extLst>
          </p:cNvPr>
          <p:cNvSpPr/>
          <p:nvPr/>
        </p:nvSpPr>
        <p:spPr>
          <a:xfrm>
            <a:off x="191344" y="4581128"/>
            <a:ext cx="3028280" cy="1656184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Конкурсный отбор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по показателям: создание рабочих мест, увеличение заработной платы, рост выручки и производительности труда, характеристики приобретаемого оборудования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="" xmlns:a16="http://schemas.microsoft.com/office/drawing/2014/main" id="{596A9FB2-6F68-439B-97CC-84C37A2CB231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688288" y="3645024"/>
            <a:ext cx="615749" cy="634039"/>
          </a:xfrm>
          <a:prstGeom prst="rect">
            <a:avLst/>
          </a:prstGeom>
        </p:spPr>
      </p:pic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AE98C-78F2-4F17-A18B-30853EBBEF36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94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60648"/>
            <a:ext cx="5257800" cy="1026353"/>
          </a:xfrm>
        </p:spPr>
        <p:txBody>
          <a:bodyPr anchor="ctr">
            <a:norm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МОСКОВСКИЙ ОБЛАСТНОЙ </a:t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</a:b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ГАРАНТИЙНЫЙ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ФОНД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497A55D0-3744-4D48-A21F-09E703FC219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4355" y="2159730"/>
            <a:ext cx="1656184" cy="1233265"/>
          </a:xfrm>
          <a:prstGeom prst="rect">
            <a:avLst/>
          </a:prstGeom>
        </p:spPr>
      </p:pic>
      <p:sp>
        <p:nvSpPr>
          <p:cNvPr id="31" name="Заголовок 1"/>
          <p:cNvSpPr txBox="1">
            <a:spLocks/>
          </p:cNvSpPr>
          <p:nvPr/>
        </p:nvSpPr>
        <p:spPr bwMode="auto">
          <a:xfrm>
            <a:off x="4439816" y="1078522"/>
            <a:ext cx="7344816" cy="81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rtlCol="0" anchor="ctr">
            <a:sp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algn="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Выполнение ключевых показателей эффективности деятельности  МОГФ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(установлены в соответствии с требованиям приказа МЭР РФ от 28.11.2016 г. №763)</a:t>
            </a:r>
            <a:endParaRPr lang="ru-RU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3" name="Таблица 32">
            <a:extLst>
              <a:ext uri="{FF2B5EF4-FFF2-40B4-BE49-F238E27FC236}">
                <a16:creationId xmlns:a16="http://schemas.microsoft.com/office/drawing/2014/main" xmlns="" id="{14675B60-437F-4130-AF89-C14DF32E5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05021"/>
              </p:ext>
            </p:extLst>
          </p:nvPr>
        </p:nvGraphicFramePr>
        <p:xfrm>
          <a:off x="4429944" y="2027491"/>
          <a:ext cx="7308898" cy="441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340">
                  <a:extLst>
                    <a:ext uri="{9D8B030D-6E8A-4147-A177-3AD203B41FA5}">
                      <a16:colId xmlns:a16="http://schemas.microsoft.com/office/drawing/2014/main" xmlns="" val="3817760991"/>
                    </a:ext>
                  </a:extLst>
                </a:gridCol>
                <a:gridCol w="2818701">
                  <a:extLst>
                    <a:ext uri="{9D8B030D-6E8A-4147-A177-3AD203B41FA5}">
                      <a16:colId xmlns:a16="http://schemas.microsoft.com/office/drawing/2014/main" xmlns="" val="1010962629"/>
                    </a:ext>
                  </a:extLst>
                </a:gridCol>
                <a:gridCol w="1023031">
                  <a:extLst>
                    <a:ext uri="{9D8B030D-6E8A-4147-A177-3AD203B41FA5}">
                      <a16:colId xmlns:a16="http://schemas.microsoft.com/office/drawing/2014/main" xmlns="" val="1317977709"/>
                    </a:ext>
                  </a:extLst>
                </a:gridCol>
                <a:gridCol w="1277533">
                  <a:extLst>
                    <a:ext uri="{9D8B030D-6E8A-4147-A177-3AD203B41FA5}">
                      <a16:colId xmlns:a16="http://schemas.microsoft.com/office/drawing/2014/main" xmlns="" val="4039805224"/>
                    </a:ext>
                  </a:extLst>
                </a:gridCol>
                <a:gridCol w="1686293">
                  <a:extLst>
                    <a:ext uri="{9D8B030D-6E8A-4147-A177-3AD203B41FA5}">
                      <a16:colId xmlns:a16="http://schemas.microsoft.com/office/drawing/2014/main" xmlns="" val="3087490314"/>
                    </a:ext>
                  </a:extLst>
                </a:gridCol>
              </a:tblGrid>
              <a:tr h="7000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Ед. изм.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План</a:t>
                      </a:r>
                    </a:p>
                    <a:p>
                      <a:pPr algn="ctr"/>
                      <a:r>
                        <a:rPr lang="ru-RU" sz="1400" dirty="0"/>
                        <a:t> 2017г.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baseline="0" dirty="0" smtClean="0"/>
                    </a:p>
                    <a:p>
                      <a:pPr algn="ctr"/>
                      <a:r>
                        <a:rPr lang="ru-RU" sz="1400" dirty="0" smtClean="0"/>
                        <a:t>2017г</a:t>
                      </a:r>
                      <a:r>
                        <a:rPr lang="ru-RU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7911381"/>
                  </a:ext>
                </a:extLst>
              </a:tr>
              <a:tr h="608498">
                <a:tc>
                  <a:txBody>
                    <a:bodyPr/>
                    <a:lstStyle/>
                    <a:p>
                      <a:r>
                        <a:rPr lang="ru-RU" sz="14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Количество субъектов МСП, получивших поддержку Фонда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92 </a:t>
                      </a:r>
                    </a:p>
                    <a:p>
                      <a:pPr algn="ctr"/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119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</a:rPr>
                        <a:t>поручительств)</a:t>
                      </a:r>
                    </a:p>
                  </a:txBody>
                  <a:tcPr>
                    <a:solidFill>
                      <a:srgbClr val="00B05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878562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4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Объем предоставленных поручительств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400,0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084,0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5716902"/>
                  </a:ext>
                </a:extLst>
              </a:tr>
              <a:tr h="700002">
                <a:tc>
                  <a:txBody>
                    <a:bodyPr/>
                    <a:lstStyle/>
                    <a:p>
                      <a:r>
                        <a:rPr lang="ru-RU" sz="14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Объем привлеченных финансовых ресурсов под поручительство Фонда с учетом </a:t>
                      </a:r>
                      <a:r>
                        <a:rPr lang="ru-RU" sz="1400" dirty="0" err="1"/>
                        <a:t>согарантий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900,0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990,0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4023195"/>
                  </a:ext>
                </a:extLst>
              </a:tr>
              <a:tr h="567288">
                <a:tc>
                  <a:txBody>
                    <a:bodyPr/>
                    <a:lstStyle/>
                    <a:p>
                      <a:r>
                        <a:rPr lang="ru-RU" sz="14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Результат от операционной и финансовой деятельности Фонда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+7,7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+85,0</a:t>
                      </a:r>
                    </a:p>
                  </a:txBody>
                  <a:tcPr>
                    <a:solidFill>
                      <a:srgbClr val="00B05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3748024"/>
                  </a:ext>
                </a:extLst>
              </a:tr>
              <a:tr h="700002">
                <a:tc>
                  <a:txBody>
                    <a:bodyPr/>
                    <a:lstStyle/>
                    <a:p>
                      <a:r>
                        <a:rPr lang="ru-RU" sz="14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Коэффициент отношения действующих поручительств/гарантий Фонда к сумме гарантийного капитала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не менее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1,3</a:t>
                      </a:r>
                    </a:p>
                  </a:txBody>
                  <a:tcPr>
                    <a:solidFill>
                      <a:srgbClr val="00B050">
                        <a:alpha val="7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068626"/>
                  </a:ext>
                </a:extLst>
              </a:tr>
            </a:tbl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495176" y="3501008"/>
            <a:ext cx="2591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u="sng" dirty="0">
                <a:solidFill>
                  <a:srgbClr val="00B050"/>
                </a:solidFill>
                <a:latin typeface="Arial Black" panose="020B0A04020102020204" pitchFamily="34" charset="0"/>
              </a:rPr>
              <a:t>1-е место</a:t>
            </a:r>
            <a:r>
              <a:rPr lang="ru-RU" b="1" dirty="0">
                <a:solidFill>
                  <a:srgbClr val="1F4E79"/>
                </a:solidFill>
                <a:latin typeface="Arial Black" panose="020B0A04020102020204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среди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РГО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объему совместных сделок с Корпорацией МСП и МСП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банком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79376" y="4797152"/>
            <a:ext cx="25917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b="1" u="sng" dirty="0">
                <a:solidFill>
                  <a:srgbClr val="00B050"/>
                </a:solidFill>
                <a:latin typeface="Arial Black" panose="020B0A04020102020204" pitchFamily="34" charset="0"/>
              </a:rPr>
              <a:t>2</a:t>
            </a:r>
            <a:r>
              <a:rPr lang="ru-RU" b="1" u="sng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-е </a:t>
            </a:r>
            <a:r>
              <a:rPr lang="ru-RU" b="1" u="sng" dirty="0">
                <a:solidFill>
                  <a:srgbClr val="00B050"/>
                </a:solidFill>
                <a:latin typeface="Arial Black" panose="020B0A04020102020204" pitchFamily="34" charset="0"/>
              </a:rPr>
              <a:t>место</a:t>
            </a:r>
            <a:r>
              <a:rPr lang="ru-RU" dirty="0">
                <a:solidFill>
                  <a:srgbClr val="1F4E79"/>
                </a:solidFill>
                <a:latin typeface="Arial Black" panose="020B0A04020102020204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среди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РГО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объему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привлеченного банковского финансирования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479376" y="1133377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РЕЗУЛЬТАТЫ - 2017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46" name="Picture 2" descr="C:\Users\ГлавСпец\Desktop\Новый логоти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24542" y="116632"/>
            <a:ext cx="2376114" cy="104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494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60648"/>
            <a:ext cx="5257800" cy="102635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МОСКОВСКИЙ ОБЛАСТНОЙ </a:t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</a:b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ГАРАНТИЙНЫЙ ФОНД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5F43067D-2E9A-4854-BA0C-03CF1DB49CE5}"/>
              </a:ext>
            </a:extLst>
          </p:cNvPr>
          <p:cNvSpPr/>
          <p:nvPr/>
        </p:nvSpPr>
        <p:spPr>
          <a:xfrm>
            <a:off x="8872776" y="1260779"/>
            <a:ext cx="3127880" cy="106723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 Плата за предоставление поручительств от </a:t>
            </a: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1 </a:t>
            </a:r>
            <a:r>
              <a:rPr lang="ru-RU" sz="1200" dirty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до</a:t>
            </a: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 2% </a:t>
            </a:r>
            <a:r>
              <a:rPr lang="ru-RU" sz="1200" dirty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годовых от суммы поручительства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0B0C061E-3E16-4541-BAB3-B89CCD253515}"/>
              </a:ext>
            </a:extLst>
          </p:cNvPr>
          <p:cNvSpPr/>
          <p:nvPr/>
        </p:nvSpPr>
        <p:spPr>
          <a:xfrm>
            <a:off x="9127354" y="3133593"/>
            <a:ext cx="2873302" cy="742065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Срок поручительства до</a:t>
            </a:r>
          </a:p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5 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лет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AAC1551D-54B4-4B1D-BE2D-7A4A198CA6AE}"/>
              </a:ext>
            </a:extLst>
          </p:cNvPr>
          <p:cNvSpPr/>
          <p:nvPr/>
        </p:nvSpPr>
        <p:spPr>
          <a:xfrm>
            <a:off x="3945222" y="3015530"/>
            <a:ext cx="2961646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Предоставление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согарантий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с Корпорацией МСП/МСП банком до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70%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от обеспечения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AC32016C-AC21-43A1-B7EE-4B4ABA6F2F8D}"/>
              </a:ext>
            </a:extLst>
          </p:cNvPr>
          <p:cNvSpPr/>
          <p:nvPr/>
        </p:nvSpPr>
        <p:spPr>
          <a:xfrm>
            <a:off x="8999037" y="4786064"/>
            <a:ext cx="3001619" cy="1255114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Новое!</a:t>
            </a:r>
          </a:p>
          <a:p>
            <a:pPr algn="ctr">
              <a:buFont typeface="Arial" pitchFamily="34" charset="0"/>
              <a:buChar char="•"/>
            </a:pP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Поручительства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по договорам лизинга </a:t>
            </a:r>
            <a:endParaRPr lang="ru-RU" sz="1200" dirty="0" smtClean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Поручительства по займам Фонда  развития промышленности</a:t>
            </a:r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A382ECBB-AD10-46A1-AF93-E6F7952D563A}"/>
              </a:ext>
            </a:extLst>
          </p:cNvPr>
          <p:cNvSpPr/>
          <p:nvPr/>
        </p:nvSpPr>
        <p:spPr>
          <a:xfrm>
            <a:off x="4628450" y="1262361"/>
            <a:ext cx="3382924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Предоставление поручительств по кредитным договорам/договорам займа/договорам банковской гарантии до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50% </a:t>
            </a:r>
            <a:r>
              <a:rPr lang="ru-RU" sz="1200" dirty="0">
                <a:solidFill>
                  <a:srgbClr val="E7E6E6">
                    <a:lumMod val="50000"/>
                  </a:srgbClr>
                </a:solidFill>
                <a:latin typeface="Arial Black" panose="020B0A04020102020204" pitchFamily="34" charset="0"/>
              </a:rPr>
              <a:t>от обеспечения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DCFFDA19-CB11-4F40-A7D2-E89A33B2C710}"/>
              </a:ext>
            </a:extLst>
          </p:cNvPr>
          <p:cNvSpPr/>
          <p:nvPr/>
        </p:nvSpPr>
        <p:spPr>
          <a:xfrm>
            <a:off x="4628450" y="4786064"/>
            <a:ext cx="3231231" cy="77707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Максимальная сумма поручительства до</a:t>
            </a:r>
          </a:p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42,0</a:t>
            </a:r>
            <a:r>
              <a:rPr lang="ru-RU" sz="1200" dirty="0">
                <a:solidFill>
                  <a:srgbClr val="C00000"/>
                </a:solidFill>
                <a:latin typeface="Arial Black" panose="020B0A04020102020204" pitchFamily="34" charset="0"/>
              </a:rPr>
              <a:t> млн. рублей</a:t>
            </a:r>
          </a:p>
          <a:p>
            <a:endParaRPr lang="ru-RU" sz="1200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B89C5C8D-85F4-479C-88A8-505487CA7CAD}"/>
              </a:ext>
            </a:extLst>
          </p:cNvPr>
          <p:cNvSpPr txBox="1"/>
          <p:nvPr/>
        </p:nvSpPr>
        <p:spPr>
          <a:xfrm>
            <a:off x="801314" y="2731142"/>
            <a:ext cx="2394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Дополнительная капитализация</a:t>
            </a:r>
          </a:p>
          <a:p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   в 2018 году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E8E2DC7-2FFC-4726-AAD6-42D0400007E0}"/>
              </a:ext>
            </a:extLst>
          </p:cNvPr>
          <p:cNvSpPr txBox="1"/>
          <p:nvPr/>
        </p:nvSpPr>
        <p:spPr>
          <a:xfrm>
            <a:off x="489345" y="3350409"/>
            <a:ext cx="2659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Arial Black" panose="020B0A04020102020204" pitchFamily="34" charset="0"/>
              </a:rPr>
              <a:t>66,0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 млн. рублей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D3260E9B-EEC9-482C-9841-D23A2BC185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996" y="3215586"/>
            <a:ext cx="612081" cy="578077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085DA49B-5F20-43EB-87FA-7E7C6C692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24" y="1536345"/>
            <a:ext cx="612601" cy="553317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3CA3469C-7865-4106-B0F4-FF3BA4FCA9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9915" y="4864503"/>
            <a:ext cx="631294" cy="575796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="" xmlns:a16="http://schemas.microsoft.com/office/drawing/2014/main" id="{E3F70030-13EF-4E45-AB1D-B87667CA05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729" y="4901033"/>
            <a:ext cx="612081" cy="62885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513408E0-321D-4B32-9F63-7753820230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028" y="3210594"/>
            <a:ext cx="610680" cy="647468"/>
          </a:xfrm>
          <a:prstGeom prst="rect">
            <a:avLst/>
          </a:prstGeom>
        </p:spPr>
      </p:pic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F6C23D01-495C-44A2-BAEC-DB6D442C4837}"/>
              </a:ext>
            </a:extLst>
          </p:cNvPr>
          <p:cNvCxnSpPr>
            <a:cxnSpLocks/>
          </p:cNvCxnSpPr>
          <p:nvPr/>
        </p:nvCxnSpPr>
        <p:spPr>
          <a:xfrm flipV="1">
            <a:off x="8243666" y="2499926"/>
            <a:ext cx="531896" cy="53383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="" xmlns:a16="http://schemas.microsoft.com/office/drawing/2014/main" id="{8F2BCECB-09DD-4250-AB24-ED2774484B7A}"/>
              </a:ext>
            </a:extLst>
          </p:cNvPr>
          <p:cNvCxnSpPr>
            <a:cxnSpLocks/>
          </p:cNvCxnSpPr>
          <p:nvPr/>
        </p:nvCxnSpPr>
        <p:spPr>
          <a:xfrm flipV="1">
            <a:off x="7326473" y="4157678"/>
            <a:ext cx="126079" cy="4704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89AD6484-DDE7-4539-8D5A-D9F233A6EEB2}"/>
              </a:ext>
            </a:extLst>
          </p:cNvPr>
          <p:cNvCxnSpPr>
            <a:cxnSpLocks/>
          </p:cNvCxnSpPr>
          <p:nvPr/>
        </p:nvCxnSpPr>
        <p:spPr>
          <a:xfrm flipH="1" flipV="1">
            <a:off x="8359982" y="4063123"/>
            <a:ext cx="731227" cy="49185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0084C45E-AF93-4B09-84D0-0B3B42340B98}"/>
              </a:ext>
            </a:extLst>
          </p:cNvPr>
          <p:cNvCxnSpPr>
            <a:cxnSpLocks/>
          </p:cNvCxnSpPr>
          <p:nvPr/>
        </p:nvCxnSpPr>
        <p:spPr>
          <a:xfrm flipH="1" flipV="1">
            <a:off x="7324791" y="2499926"/>
            <a:ext cx="264265" cy="470458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E9060253-D48D-4A82-B2ED-3A389FC14C6F}"/>
              </a:ext>
            </a:extLst>
          </p:cNvPr>
          <p:cNvCxnSpPr>
            <a:cxnSpLocks/>
          </p:cNvCxnSpPr>
          <p:nvPr/>
        </p:nvCxnSpPr>
        <p:spPr>
          <a:xfrm flipH="1">
            <a:off x="7021123" y="3539326"/>
            <a:ext cx="320103" cy="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2F51B4C8-3D83-4966-933D-75E1A164C9FC}"/>
              </a:ext>
            </a:extLst>
          </p:cNvPr>
          <p:cNvCxnSpPr>
            <a:cxnSpLocks/>
            <a:stCxn id="22" idx="1"/>
          </p:cNvCxnSpPr>
          <p:nvPr/>
        </p:nvCxnSpPr>
        <p:spPr>
          <a:xfrm flipH="1">
            <a:off x="8460048" y="3504625"/>
            <a:ext cx="232948" cy="59407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C3236B3-4B08-400E-8802-24F8E4155AC7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79502" y="3048041"/>
            <a:ext cx="1180413" cy="119170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FFF75D45-74DE-42ED-BDE4-84F9D0C928B6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305629" y="1971582"/>
            <a:ext cx="771525" cy="7905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37" name="Прямоугольник: скругленные углы 36">
            <a:extLst>
              <a:ext uri="{FF2B5EF4-FFF2-40B4-BE49-F238E27FC236}">
                <a16:creationId xmlns="" xmlns:a16="http://schemas.microsoft.com/office/drawing/2014/main" id="{4D6A784F-715B-4C10-BE3B-894BC506815F}"/>
              </a:ext>
            </a:extLst>
          </p:cNvPr>
          <p:cNvSpPr/>
          <p:nvPr/>
        </p:nvSpPr>
        <p:spPr>
          <a:xfrm>
            <a:off x="233743" y="4149080"/>
            <a:ext cx="2961646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Объем предоставленных поручительств в 2018г. –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700,0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млн .руб.</a:t>
            </a: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="" xmlns:a16="http://schemas.microsoft.com/office/drawing/2014/main" id="{043B3720-CDA0-40B8-B081-F00B38481E64}"/>
              </a:ext>
            </a:extLst>
          </p:cNvPr>
          <p:cNvCxnSpPr>
            <a:cxnSpLocks/>
          </p:cNvCxnSpPr>
          <p:nvPr/>
        </p:nvCxnSpPr>
        <p:spPr>
          <a:xfrm>
            <a:off x="1703512" y="3717032"/>
            <a:ext cx="0" cy="432562"/>
          </a:xfrm>
          <a:prstGeom prst="straightConnector1">
            <a:avLst/>
          </a:prstGeom>
          <a:ln w="38100">
            <a:solidFill>
              <a:srgbClr val="9586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="" xmlns:a16="http://schemas.microsoft.com/office/drawing/2014/main" id="{BA378A96-1004-4D88-ABFB-4429B5848CB9}"/>
              </a:ext>
            </a:extLst>
          </p:cNvPr>
          <p:cNvCxnSpPr>
            <a:cxnSpLocks/>
          </p:cNvCxnSpPr>
          <p:nvPr/>
        </p:nvCxnSpPr>
        <p:spPr>
          <a:xfrm>
            <a:off x="1703512" y="5229200"/>
            <a:ext cx="0" cy="319088"/>
          </a:xfrm>
          <a:prstGeom prst="straightConnector1">
            <a:avLst/>
          </a:prstGeom>
          <a:ln w="38100">
            <a:solidFill>
              <a:srgbClr val="95867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: скругленные углы 47">
            <a:extLst>
              <a:ext uri="{FF2B5EF4-FFF2-40B4-BE49-F238E27FC236}">
                <a16:creationId xmlns="" xmlns:a16="http://schemas.microsoft.com/office/drawing/2014/main" id="{17F91C62-5004-4BA8-BB0A-D6BBBA17C90A}"/>
              </a:ext>
            </a:extLst>
          </p:cNvPr>
          <p:cNvSpPr/>
          <p:nvPr/>
        </p:nvSpPr>
        <p:spPr>
          <a:xfrm>
            <a:off x="187400" y="5549759"/>
            <a:ext cx="3007985" cy="1047593"/>
          </a:xfrm>
          <a:prstGeom prst="roundRect">
            <a:avLst>
              <a:gd name="adj" fmla="val 7500"/>
            </a:avLst>
          </a:prstGeom>
          <a:ln w="38100">
            <a:solidFill>
              <a:srgbClr val="958677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Объем привлеченных кредитных средств под поручительство Фонда в 2018г. – 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1 500,0 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млн .руб.</a:t>
            </a:r>
          </a:p>
        </p:txBody>
      </p:sp>
      <p:pic>
        <p:nvPicPr>
          <p:cNvPr id="49" name="Рисунок 48">
            <a:extLst>
              <a:ext uri="{FF2B5EF4-FFF2-40B4-BE49-F238E27FC236}">
                <a16:creationId xmlns="" xmlns:a16="http://schemas.microsoft.com/office/drawing/2014/main" id="{596A9FB2-6F68-439B-97CC-84C37A2CB231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370009" y="1507871"/>
            <a:ext cx="615749" cy="634039"/>
          </a:xfrm>
          <a:prstGeom prst="rect">
            <a:avLst/>
          </a:prstGeom>
        </p:spPr>
      </p:pic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537376" y="6376243"/>
            <a:ext cx="2743200" cy="365125"/>
          </a:xfrm>
        </p:spPr>
        <p:txBody>
          <a:bodyPr/>
          <a:lstStyle/>
          <a:p>
            <a:fld id="{18CAE98C-78F2-4F17-A18B-30853EBBEF3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0" name="Заголовок 1">
            <a:extLst>
              <a:ext uri="{FF2B5EF4-FFF2-40B4-BE49-F238E27FC236}">
                <a16:creationId xmlns="" xmlns:a16="http://schemas.microsoft.com/office/drawing/2014/main" id="{2A07DAB2-5EB8-4F18-8733-E28586C5E90D}"/>
              </a:ext>
            </a:extLst>
          </p:cNvPr>
          <p:cNvSpPr txBox="1">
            <a:spLocks/>
          </p:cNvSpPr>
          <p:nvPr/>
        </p:nvSpPr>
        <p:spPr>
          <a:xfrm>
            <a:off x="479376" y="1133377"/>
            <a:ext cx="5257800" cy="1026353"/>
          </a:xfrm>
          <a:prstGeom prst="rect">
            <a:avLst/>
          </a:prstGeom>
        </p:spPr>
        <p:txBody>
          <a:bodyPr vert="horz" lIns="91431" tIns="45716" rIns="91431" bIns="45716" rtlCol="0" anchor="ctr">
            <a:normAutofit/>
          </a:bodyPr>
          <a:lstStyle>
            <a:lvl1pPr algn="l" defTabSz="9143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mpact" panose="020B0806030902050204" pitchFamily="34" charset="0"/>
              </a:rPr>
              <a:t>ПЛАНЫ - 2018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33" name="Picture 2" descr="C:\Users\ГлавСпец\Desktop\Новый логотип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624542" y="116632"/>
            <a:ext cx="2376114" cy="104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404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9237</TotalTime>
  <Words>1711</Words>
  <Application>Microsoft Office PowerPoint</Application>
  <PresentationFormat>Произвольный</PresentationFormat>
  <Paragraphs>446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Специальное оформление</vt:lpstr>
      <vt:lpstr>Министерство инвестиций и инноваций Московской области</vt:lpstr>
      <vt:lpstr>Презентация PowerPoint</vt:lpstr>
      <vt:lpstr>Итоги  финансовой  поддержи  субъектов  малого  и среднего  предпринимательства и  поддержки организаций  инфраструктуры</vt:lpstr>
      <vt:lpstr>Результаты  пилотного проекта по приему заявок на субсидии через МФЦ</vt:lpstr>
      <vt:lpstr>Направления  финансовой  поддержи  субъектов  малого  и среднего  предпринимательства и  поддержки организаций  инфраструктуры в 2018 году</vt:lpstr>
      <vt:lpstr>Модернизация производства </vt:lpstr>
      <vt:lpstr>Лизинг оборудования -  Новое!</vt:lpstr>
      <vt:lpstr>МОСКОВСКИЙ ОБЛАСТНОЙ  ГАРАНТИЙНЫЙ ФОНД</vt:lpstr>
      <vt:lpstr>МОСКОВСКИЙ ОБЛАСТНОЙ  ГАРАНТИЙНЫЙ ФОНД</vt:lpstr>
      <vt:lpstr>МОСКОВСКИЙ ОБЛАСТНОЙ  ФОНД МИКРОФИНАНСИРОВАНИЯ</vt:lpstr>
      <vt:lpstr>МОСКОВСКИЙ ОБЛАСТНОЙ  ФОНД МИКРОФИНАНСИРОВАНИЯ</vt:lpstr>
      <vt:lpstr>ФОНД ПОДДЕРЖКИ ВЭД МО</vt:lpstr>
      <vt:lpstr>ФОНД ПОДДЕРЖКИ ВЭД МО</vt:lpstr>
      <vt:lpstr>НЕФИНАНСОВЫЕ МЕРЫ ПОДДЕРЖКИ  ПРЕДПРИНИМАТЕЛЬСТВА</vt:lpstr>
      <vt:lpstr>Создание сети  коворкинг – центров «Старт»</vt:lpstr>
      <vt:lpstr>Презентация PowerPoint</vt:lpstr>
      <vt:lpstr>Презентация PowerPoint</vt:lpstr>
      <vt:lpstr>KPI глав муниципальных образований</vt:lpstr>
      <vt:lpstr>Благодарим за внимание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Чернов Сергей Валерьевич</dc:creator>
  <cp:lastModifiedBy>KudriavcevaNA</cp:lastModifiedBy>
  <cp:revision>619</cp:revision>
  <cp:lastPrinted>2018-03-01T14:45:22Z</cp:lastPrinted>
  <dcterms:created xsi:type="dcterms:W3CDTF">2017-03-29T09:11:32Z</dcterms:created>
  <dcterms:modified xsi:type="dcterms:W3CDTF">2018-03-02T11:15:02Z</dcterms:modified>
</cp:coreProperties>
</file>